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8" r:id="rId3"/>
    <p:sldId id="259" r:id="rId4"/>
    <p:sldId id="260" r:id="rId5"/>
    <p:sldId id="261" r:id="rId6"/>
    <p:sldId id="272" r:id="rId7"/>
    <p:sldId id="264" r:id="rId8"/>
    <p:sldId id="265" r:id="rId9"/>
    <p:sldId id="266" r:id="rId10"/>
    <p:sldId id="267" r:id="rId11"/>
    <p:sldId id="268" r:id="rId12"/>
    <p:sldId id="269" r:id="rId13"/>
    <p:sldId id="270" r:id="rId14"/>
    <p:sldId id="271" r:id="rId15"/>
    <p:sldId id="273" r:id="rId1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p:cViewPr>
        <p:scale>
          <a:sx n="58" d="100"/>
          <a:sy n="58" d="100"/>
        </p:scale>
        <p:origin x="-1698" y="-42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430CE60E-445A-478B-8EA2-B7FCCCC06924}" type="datetimeFigureOut">
              <a:rPr lang="ru-RU" smtClean="0"/>
              <a:pPr/>
              <a:t>13.04.2019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C584377-0CD2-45C9-87E4-CEB5B8F22B83}" type="slidenum">
              <a:rPr lang="ru-RU" smtClean="0"/>
              <a:pPr/>
              <a:t>‹#›</a:t>
            </a:fld>
            <a:endParaRPr lang="ru-RU"/>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430CE60E-445A-478B-8EA2-B7FCCCC06924}" type="datetimeFigureOut">
              <a:rPr lang="ru-RU" smtClean="0"/>
              <a:pPr/>
              <a:t>13.04.2019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C584377-0CD2-45C9-87E4-CEB5B8F22B83}" type="slidenum">
              <a:rPr lang="ru-RU" smtClean="0"/>
              <a:pPr/>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30CE60E-445A-478B-8EA2-B7FCCCC06924}" type="datetimeFigureOut">
              <a:rPr lang="ru-RU" smtClean="0"/>
              <a:pPr/>
              <a:t>13.04.2019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C584377-0CD2-45C9-87E4-CEB5B8F22B83}"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430CE60E-445A-478B-8EA2-B7FCCCC06924}" type="datetimeFigureOut">
              <a:rPr lang="ru-RU" smtClean="0"/>
              <a:pPr/>
              <a:t>13.04.2019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C584377-0CD2-45C9-87E4-CEB5B8F22B83}" type="slidenum">
              <a:rPr lang="ru-RU" smtClean="0"/>
              <a:pPr/>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430CE60E-445A-478B-8EA2-B7FCCCC06924}" type="datetimeFigureOut">
              <a:rPr lang="ru-RU" smtClean="0"/>
              <a:pPr/>
              <a:t>13.04.2019</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6C584377-0CD2-45C9-87E4-CEB5B8F22B83}" type="slidenum">
              <a:rPr lang="ru-RU" smtClean="0"/>
              <a:pPr/>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430CE60E-445A-478B-8EA2-B7FCCCC06924}" type="datetimeFigureOut">
              <a:rPr lang="ru-RU" smtClean="0"/>
              <a:pPr/>
              <a:t>13.04.2019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6C584377-0CD2-45C9-87E4-CEB5B8F22B83}"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30CE60E-445A-478B-8EA2-B7FCCCC06924}" type="datetimeFigureOut">
              <a:rPr lang="ru-RU" smtClean="0"/>
              <a:pPr/>
              <a:t>13.04.2019</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6C584377-0CD2-45C9-87E4-CEB5B8F22B83}"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430CE60E-445A-478B-8EA2-B7FCCCC06924}" type="datetimeFigureOut">
              <a:rPr lang="ru-RU" smtClean="0"/>
              <a:pPr/>
              <a:t>13.04.2019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C584377-0CD2-45C9-87E4-CEB5B8F22B83}"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430CE60E-445A-478B-8EA2-B7FCCCC06924}" type="datetimeFigureOut">
              <a:rPr lang="ru-RU" smtClean="0"/>
              <a:pPr/>
              <a:t>13.04.2019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C584377-0CD2-45C9-87E4-CEB5B8F22B83}" type="slidenum">
              <a:rPr lang="ru-RU" smtClean="0"/>
              <a:pPr/>
              <a:t>‹#›</a:t>
            </a:fld>
            <a:endParaRPr lang="ru-RU"/>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430CE60E-445A-478B-8EA2-B7FCCCC06924}" type="datetimeFigureOut">
              <a:rPr lang="ru-RU" smtClean="0"/>
              <a:pPr/>
              <a:t>13.04.2019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C584377-0CD2-45C9-87E4-CEB5B8F22B83}"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30CE60E-445A-478B-8EA2-B7FCCCC06924}" type="datetimeFigureOut">
              <a:rPr lang="ru-RU" smtClean="0"/>
              <a:pPr/>
              <a:t>13.04.2019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C584377-0CD2-45C9-87E4-CEB5B8F22B83}" type="slidenum">
              <a:rPr lang="ru-RU" smtClean="0"/>
              <a:pPr/>
              <a:t>‹#›</a:t>
            </a:fld>
            <a:endParaRPr lang="ru-RU"/>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430CE60E-445A-478B-8EA2-B7FCCCC06924}" type="datetimeFigureOut">
              <a:rPr lang="ru-RU" smtClean="0"/>
              <a:pPr/>
              <a:t>13.04.2019</a:t>
            </a:fld>
            <a:endParaRPr lang="ru-RU"/>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6C584377-0CD2-45C9-87E4-CEB5B8F22B83}"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571472" y="714356"/>
            <a:ext cx="7715304" cy="1138773"/>
          </a:xfrm>
          <a:prstGeom prst="rect">
            <a:avLst/>
          </a:prstGeom>
        </p:spPr>
        <p:txBody>
          <a:bodyPr wrap="square">
            <a:spAutoFit/>
          </a:bodyPr>
          <a:lstStyle/>
          <a:p>
            <a:pPr algn="ctr"/>
            <a:r>
              <a:rPr lang="uz-Cyrl-UZ" sz="4000" b="1" dirty="0" smtClean="0"/>
              <a:t>M</a:t>
            </a:r>
            <a:r>
              <a:rPr lang="en-US" sz="4000" b="1" dirty="0" err="1" smtClean="0"/>
              <a:t>avzu</a:t>
            </a:r>
            <a:r>
              <a:rPr lang="en-US" sz="4000" b="1" dirty="0" smtClean="0"/>
              <a:t>: </a:t>
            </a:r>
            <a:r>
              <a:rPr lang="en-US" sz="2800" b="1" dirty="0" err="1" smtClean="0"/>
              <a:t>Mikrobiologiyaning</a:t>
            </a:r>
            <a:r>
              <a:rPr lang="en-US" sz="2800" b="1" dirty="0" smtClean="0"/>
              <a:t> </a:t>
            </a:r>
            <a:r>
              <a:rPr lang="en-US" sz="2800" b="1" dirty="0" err="1" smtClean="0"/>
              <a:t>paydo</a:t>
            </a:r>
            <a:r>
              <a:rPr lang="en-US" sz="2800" b="1" dirty="0" smtClean="0"/>
              <a:t> </a:t>
            </a:r>
            <a:r>
              <a:rPr lang="en-US" sz="2800" b="1" dirty="0" err="1" smtClean="0"/>
              <a:t>bo’lishi</a:t>
            </a:r>
            <a:r>
              <a:rPr lang="en-US" sz="2800" b="1" dirty="0" smtClean="0"/>
              <a:t> </a:t>
            </a:r>
            <a:r>
              <a:rPr lang="en-US" sz="2800" b="1" dirty="0" err="1" smtClean="0"/>
              <a:t>va</a:t>
            </a:r>
            <a:r>
              <a:rPr lang="en-US" sz="2800" b="1" dirty="0" smtClean="0"/>
              <a:t> </a:t>
            </a:r>
            <a:r>
              <a:rPr lang="en-US" sz="2800" b="1" dirty="0" err="1" smtClean="0"/>
              <a:t>rivojlanishi</a:t>
            </a:r>
            <a:r>
              <a:rPr lang="en-US" sz="2800" b="1" dirty="0" smtClean="0"/>
              <a:t>.</a:t>
            </a:r>
            <a:endParaRPr lang="ru-RU" sz="2800" dirty="0"/>
          </a:p>
        </p:txBody>
      </p:sp>
      <p:pic>
        <p:nvPicPr>
          <p:cNvPr id="1026" name="Picture 2" descr="C:\Users\Ilxom\Desktop\Новая папка (2)\257033092_96572.jpg"/>
          <p:cNvPicPr>
            <a:picLocks noChangeAspect="1" noChangeArrowheads="1"/>
          </p:cNvPicPr>
          <p:nvPr/>
        </p:nvPicPr>
        <p:blipFill>
          <a:blip r:embed="rId2"/>
          <a:srcRect/>
          <a:stretch>
            <a:fillRect/>
          </a:stretch>
        </p:blipFill>
        <p:spPr bwMode="auto">
          <a:xfrm>
            <a:off x="357158" y="2000240"/>
            <a:ext cx="8215370" cy="4500593"/>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3"/>
          <p:cNvSpPr>
            <a:spLocks noChangeArrowheads="1"/>
          </p:cNvSpPr>
          <p:nvPr/>
        </p:nvSpPr>
        <p:spPr bwMode="auto">
          <a:xfrm>
            <a:off x="0" y="0"/>
            <a:ext cx="9144000" cy="34778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ctr" defTabSz="914400" rtl="0" eaLnBrk="1" fontAlgn="base" latinLnBrk="0" hangingPunct="1">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Mikroorganizmlar kashf etilmasdan oldin ham inson qatiq, vino tayyorlashda, nonvoychilikda mikrobiologik jarayonlaridan keng ko’lamda foydalanib kelgan. Qadim zamonlardanoq shifokorlar va tabiatshunoslar ko’pgina yuqumli kasalliklarning kelib chiqish sabablarini izlay boshlagan edi. Masalan, Gippokrat (eramizdan oldin 460-377 yillar), Lukresiy (95-50 yillarda) va o’sha davrning boshqa yirik olimlarning ishlarida, turli-tuman yuqumli kasalliklarning sababchisi tirik tabiatga bog’liq ekanligi ko’rsatilgan. O’rta Osiyo xalqlari avvaldanoq chechak, moxov va boshqa kasalliklar to’g’risida ma’lumotlarga ega edi. Abu Ali ibn Sino (900-1037) bu kasalliklarning sababchilari tirik mavjudotlar ekanligini va ularning suv, havo orqali tarqalishini aytgan.</a:t>
            </a:r>
            <a:endParaRPr kumimoji="0" lang="uz-Cyrl-UZ" sz="2000" b="0" i="0" u="none" strike="noStrike" cap="none" normalizeH="0" baseline="0" dirty="0" smtClean="0">
              <a:ln>
                <a:noFill/>
              </a:ln>
              <a:solidFill>
                <a:schemeClr val="tx1"/>
              </a:solidFill>
              <a:effectLst/>
              <a:latin typeface="Arial" pitchFamily="34" charset="0"/>
              <a:cs typeface="Arial" pitchFamily="34" charset="0"/>
            </a:endParaRPr>
          </a:p>
        </p:txBody>
      </p:sp>
      <p:pic>
        <p:nvPicPr>
          <p:cNvPr id="1028" name="Picture 4" descr="C:\Users\Ilxom\Desktop\Новая папка (2)\257909571_204027.jpg"/>
          <p:cNvPicPr>
            <a:picLocks noChangeAspect="1" noChangeArrowheads="1"/>
          </p:cNvPicPr>
          <p:nvPr/>
        </p:nvPicPr>
        <p:blipFill>
          <a:blip r:embed="rId2"/>
          <a:srcRect/>
          <a:stretch>
            <a:fillRect/>
          </a:stretch>
        </p:blipFill>
        <p:spPr bwMode="auto">
          <a:xfrm>
            <a:off x="285720" y="3500438"/>
            <a:ext cx="4389430" cy="3071810"/>
          </a:xfrm>
          <a:prstGeom prst="rect">
            <a:avLst/>
          </a:prstGeom>
          <a:noFill/>
        </p:spPr>
      </p:pic>
      <p:pic>
        <p:nvPicPr>
          <p:cNvPr id="1029" name="Picture 5" descr="C:\Users\Ilxom\Desktop\Alisher\IMG_20190401_082254.jpg"/>
          <p:cNvPicPr>
            <a:picLocks noChangeAspect="1" noChangeArrowheads="1"/>
          </p:cNvPicPr>
          <p:nvPr/>
        </p:nvPicPr>
        <p:blipFill>
          <a:blip r:embed="rId3"/>
          <a:srcRect/>
          <a:stretch>
            <a:fillRect/>
          </a:stretch>
        </p:blipFill>
        <p:spPr bwMode="auto">
          <a:xfrm>
            <a:off x="4929190" y="3357562"/>
            <a:ext cx="3929090" cy="3500438"/>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1"/>
          <p:cNvSpPr>
            <a:spLocks noChangeArrowheads="1"/>
          </p:cNvSpPr>
          <p:nvPr/>
        </p:nvSpPr>
        <p:spPr bwMode="auto">
          <a:xfrm>
            <a:off x="0" y="0"/>
            <a:ext cx="9144000" cy="40934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Mikroorganiz</a:t>
            </a:r>
            <a:r>
              <a:rPr kumimoji="0" lang="uz-Cyrl-UZ"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m</a:t>
            </a:r>
            <a:r>
              <a:rPr kumimoji="0" lang="en-GB" sz="20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larning</a:t>
            </a:r>
            <a:r>
              <a:rPr kumimoji="0" lang="en-GB"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ochilishi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mikroskopning</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ix</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t</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i</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ro</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etilishi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b</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i</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lan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bevosita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bog’li</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q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bo’ldi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Birinchilar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qatori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Gans</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Zaxariy YAnsen, so’ngra G. Galiley va K. Drebbelь tomonidan mikroskoplar yaratildi va takomillashtirildi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XVII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asrning</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40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yillarida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rimlik</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professor A.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Kirxer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(1601</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1680)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kattalashtiruvchi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qurilma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orqali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har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xil</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ob’ektlarni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kuzatadi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o’ta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mayda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chuvalchanglarni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ko’radi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Bular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mikroorganizmlar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edi</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Ammo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bu</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tajribalar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tasodifiy</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kashfi</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yo</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edi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Mikroorganizmlar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haqida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yanada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ko’proq</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ma</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lumotlar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to’plagan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shaxs</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mikrobiologiya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tarixining</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GB" sz="20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morfologiya</a:t>
            </a:r>
            <a:r>
              <a:rPr kumimoji="0" lang="en-GB"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davri</a:t>
            </a:r>
            <a:r>
              <a:rPr kumimoji="0" lang="en-GB"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boshlab</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bergan</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Gollandiyalik</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olim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Antoni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van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Levenguk</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(1632</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1723)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bo</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l</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di.U</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o’zi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yasagan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mikroskop</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yordamida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iflos</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suv</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har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xil</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moddalar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q</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aynatmalari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tish</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kiri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kabi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n</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amunalarni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tekshirib</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ulardagi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mikroorganizmlarni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kuzatdi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U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tabiat</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sirlari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16</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65)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degan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kitob</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i</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da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mikroorganizmlarning</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shakllarini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ta</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svirlab</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berga</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en-GB" sz="2000" b="0" i="0" u="none" strike="noStrike" cap="none" normalizeH="0" baseline="0" dirty="0" smtClean="0">
              <a:ln>
                <a:noFill/>
              </a:ln>
              <a:solidFill>
                <a:schemeClr val="tx1"/>
              </a:solidFill>
              <a:effectLst/>
              <a:latin typeface="Arial" pitchFamily="34" charset="0"/>
              <a:cs typeface="Arial" pitchFamily="34" charset="0"/>
            </a:endParaRPr>
          </a:p>
        </p:txBody>
      </p:sp>
      <p:pic>
        <p:nvPicPr>
          <p:cNvPr id="14339" name="Picture 3" descr="C:\Users\Ilxom\Desktop\Alisher\img26.jpg"/>
          <p:cNvPicPr>
            <a:picLocks noChangeAspect="1" noChangeArrowheads="1"/>
          </p:cNvPicPr>
          <p:nvPr/>
        </p:nvPicPr>
        <p:blipFill>
          <a:blip r:embed="rId2"/>
          <a:srcRect/>
          <a:stretch>
            <a:fillRect/>
          </a:stretch>
        </p:blipFill>
        <p:spPr bwMode="auto">
          <a:xfrm>
            <a:off x="4643438" y="4179075"/>
            <a:ext cx="4143404" cy="2678925"/>
          </a:xfrm>
          <a:prstGeom prst="rect">
            <a:avLst/>
          </a:prstGeom>
          <a:noFill/>
        </p:spPr>
      </p:pic>
      <p:pic>
        <p:nvPicPr>
          <p:cNvPr id="14340" name="Picture 4" descr="C:\Users\Ilxom\Desktop\Alisher\image(1).jpg"/>
          <p:cNvPicPr>
            <a:picLocks noChangeAspect="1" noChangeArrowheads="1"/>
          </p:cNvPicPr>
          <p:nvPr/>
        </p:nvPicPr>
        <p:blipFill>
          <a:blip r:embed="rId3"/>
          <a:srcRect/>
          <a:stretch>
            <a:fillRect/>
          </a:stretch>
        </p:blipFill>
        <p:spPr bwMode="auto">
          <a:xfrm>
            <a:off x="357158" y="4000504"/>
            <a:ext cx="3571900" cy="2786082"/>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noChangeArrowheads="1"/>
          </p:cNvSpPr>
          <p:nvPr/>
        </p:nvSpPr>
        <p:spPr bwMode="auto">
          <a:xfrm>
            <a:off x="0" y="0"/>
            <a:ext cx="9144000" cy="59400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ctr"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Rossiyada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birinchi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mikrosko</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p </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Ivan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Belyaev</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Ivan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Kulibinlar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tomonidai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yaratildi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450850" algn="ctr" defTabSz="914400" rtl="0" eaLnBrk="0" fontAlgn="base" latinLnBrk="0" hangingPunct="0">
              <a:lnSpc>
                <a:spcPct val="100000"/>
              </a:lnSpc>
              <a:spcBef>
                <a:spcPct val="0"/>
              </a:spcBef>
              <a:spcAft>
                <a:spcPct val="0"/>
              </a:spcAft>
              <a:buClrTx/>
              <a:buSzTx/>
              <a:buFontTx/>
              <a:buNone/>
              <a:tabLst/>
            </a:pP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Rus</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olimi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h</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arbiy</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vrach</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D. S.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Samoylovich</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(1724</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1810)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mikroskop</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yordamida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chuma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kasalligining</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qo’zg’atuvchisini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tekshirib</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odamlarni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bu</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kasallik</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k</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qarshi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emlash</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usulini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taklif</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etgan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Uning</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bu</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kashfi</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yo</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boshqa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yuqumli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kasalliklar</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ning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sababchisini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o’rganish</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uchun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asos</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bo’ldi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Angliyalik</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vrach</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E.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Djenner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(1749</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1823) </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1</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798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yilda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chechakka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qarshi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emlash</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muhim</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h</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amiyatga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ega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ekanligini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ko’rsatib</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bergan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edi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XIX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asrning</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ikkimchi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yarmidan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boshlab</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ancha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takomillashtirilgan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mikroskoplar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yaratildi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Bu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esa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mikroorganizmlarning</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faqat</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morfologik</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tuzilishinigina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emas</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balki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fiziologiyasini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o’rganshga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ham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imkon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berdi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Mikrosko</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p</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ning</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ixtiro</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etilishidan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boshlab</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mikroorganizmlar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to’g’ris</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i</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da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qilingan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ishlar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mikrobiologiya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tarixida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1</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davr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GB" sz="20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Mikrobiologi</a:t>
            </a:r>
            <a:r>
              <a:rPr kumimoji="0" lang="uz-Cyrl-UZ"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ya</a:t>
            </a:r>
            <a:r>
              <a:rPr kumimoji="0" lang="en-GB" sz="20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ning</a:t>
            </a:r>
            <a:r>
              <a:rPr kumimoji="0" lang="en-GB"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rivojlanishi</a:t>
            </a:r>
            <a:r>
              <a:rPr kumimoji="0" lang="uz-Cyrl-UZ"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da </a:t>
            </a:r>
            <a:r>
              <a:rPr kumimoji="0" lang="en-GB" sz="20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morfologiya</a:t>
            </a:r>
            <a:r>
              <a:rPr kumimoji="0" lang="en-GB"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davri</a:t>
            </a:r>
            <a:r>
              <a:rPr kumimoji="0" lang="en-GB"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deb</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yur</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i</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tiladi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450850" algn="ctr" defTabSz="914400" rtl="0" eaLnBrk="0" fontAlgn="base" latinLnBrk="0" hangingPunct="0">
              <a:lnSpc>
                <a:spcPct val="100000"/>
              </a:lnSpc>
              <a:spcBef>
                <a:spcPct val="0"/>
              </a:spcBef>
              <a:spcAft>
                <a:spcPct val="0"/>
              </a:spcAft>
              <a:buClrTx/>
              <a:buSzTx/>
              <a:buFontTx/>
              <a:buNone/>
              <a:tabLst/>
            </a:pP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SHved</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olimi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K.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Linney</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(1707</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1778)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hamma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tirik</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mavjudotlarni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bir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sistemaga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solgan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bo’lsa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xam</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mikroorganizmlarni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bir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avlodga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kiritib</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ularni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GB" sz="20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tartibsiz</a:t>
            </a:r>
            <a:r>
              <a:rPr kumimoji="0" lang="en-GB"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deb</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atadi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450850" algn="ctr" defTabSz="914400" rtl="0" eaLnBrk="0" fontAlgn="base" latinLnBrk="0" hangingPunct="0">
              <a:lnSpc>
                <a:spcPct val="100000"/>
              </a:lnSpc>
              <a:spcBef>
                <a:spcPct val="0"/>
              </a:spcBef>
              <a:spcAft>
                <a:spcPct val="0"/>
              </a:spcAft>
              <a:buClrTx/>
              <a:buSzTx/>
              <a:buFontTx/>
              <a:buNone/>
              <a:tabLst/>
            </a:pP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Mikroorganizmlarnnng</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birinchi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sistematikasi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Daniyalik</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Myullerga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(1786)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ga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taalluqli</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d</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ir</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U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suv</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tuproqdagi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animalkullar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sistemaga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soladi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ularni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GB" sz="20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infuzoriyalar</a:t>
            </a:r>
            <a:r>
              <a:rPr kumimoji="0" lang="en-GB"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deb</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atadi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Sekin-asta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mikroorganizmlarni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o’rganish</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boshlandi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en-GB"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9" name="Picture 1" descr="C:\Users\Ilxom\Desktop\Alisher\img1.jpg"/>
          <p:cNvPicPr>
            <a:picLocks noChangeAspect="1" noChangeArrowheads="1"/>
          </p:cNvPicPr>
          <p:nvPr/>
        </p:nvPicPr>
        <p:blipFill>
          <a:blip r:embed="rId2"/>
          <a:srcRect/>
          <a:stretch>
            <a:fillRect/>
          </a:stretch>
        </p:blipFill>
        <p:spPr bwMode="auto">
          <a:xfrm>
            <a:off x="1428728" y="357166"/>
            <a:ext cx="6000760" cy="4357694"/>
          </a:xfrm>
          <a:prstGeom prst="rect">
            <a:avLst/>
          </a:prstGeom>
          <a:noFill/>
        </p:spPr>
      </p:pic>
      <p:sp>
        <p:nvSpPr>
          <p:cNvPr id="5" name="Прямоугольник 4"/>
          <p:cNvSpPr/>
          <p:nvPr/>
        </p:nvSpPr>
        <p:spPr>
          <a:xfrm>
            <a:off x="428596" y="4929198"/>
            <a:ext cx="8001056" cy="1015663"/>
          </a:xfrm>
          <a:prstGeom prst="rect">
            <a:avLst/>
          </a:prstGeom>
        </p:spPr>
        <p:txBody>
          <a:bodyPr wrap="square">
            <a:spAutoFit/>
          </a:bodyPr>
          <a:lstStyle/>
          <a:p>
            <a:r>
              <a:rPr lang="en-GB" sz="2000" dirty="0" err="1" smtClean="0"/>
              <a:t>SHved</a:t>
            </a:r>
            <a:r>
              <a:rPr lang="en-GB" sz="2000" dirty="0" smtClean="0"/>
              <a:t> </a:t>
            </a:r>
            <a:r>
              <a:rPr lang="en-GB" sz="2000" dirty="0" err="1" smtClean="0"/>
              <a:t>olimi</a:t>
            </a:r>
            <a:r>
              <a:rPr lang="en-GB" sz="2000" dirty="0" smtClean="0"/>
              <a:t> K. </a:t>
            </a:r>
            <a:r>
              <a:rPr lang="en-GB" sz="2000" dirty="0" err="1" smtClean="0"/>
              <a:t>Linney</a:t>
            </a:r>
            <a:r>
              <a:rPr lang="en-GB" sz="2000" dirty="0" smtClean="0"/>
              <a:t> (1707</a:t>
            </a:r>
            <a:r>
              <a:rPr lang="uz-Cyrl-UZ" sz="2000" dirty="0" smtClean="0"/>
              <a:t>-</a:t>
            </a:r>
            <a:r>
              <a:rPr lang="en-GB" sz="2000" dirty="0" smtClean="0"/>
              <a:t>1778) </a:t>
            </a:r>
            <a:r>
              <a:rPr lang="en-GB" sz="2000" dirty="0" err="1" smtClean="0"/>
              <a:t>hamma</a:t>
            </a:r>
            <a:r>
              <a:rPr lang="en-GB" sz="2000" dirty="0" smtClean="0"/>
              <a:t> </a:t>
            </a:r>
            <a:r>
              <a:rPr lang="en-GB" sz="2000" dirty="0" err="1" smtClean="0"/>
              <a:t>tirik</a:t>
            </a:r>
            <a:r>
              <a:rPr lang="en-GB" sz="2000" dirty="0" smtClean="0"/>
              <a:t> </a:t>
            </a:r>
            <a:r>
              <a:rPr lang="en-GB" sz="2000" dirty="0" err="1" smtClean="0"/>
              <a:t>mavjudotlarni</a:t>
            </a:r>
            <a:r>
              <a:rPr lang="en-GB" sz="2000" dirty="0" smtClean="0"/>
              <a:t> </a:t>
            </a:r>
            <a:r>
              <a:rPr lang="en-GB" sz="2000" dirty="0" err="1" smtClean="0"/>
              <a:t>bir</a:t>
            </a:r>
            <a:r>
              <a:rPr lang="en-GB" sz="2000" dirty="0" smtClean="0"/>
              <a:t> </a:t>
            </a:r>
            <a:r>
              <a:rPr lang="en-GB" sz="2000" dirty="0" err="1" smtClean="0"/>
              <a:t>sistemaga</a:t>
            </a:r>
            <a:r>
              <a:rPr lang="en-GB" sz="2000" dirty="0" smtClean="0"/>
              <a:t> </a:t>
            </a:r>
            <a:r>
              <a:rPr lang="en-GB" sz="2000" dirty="0" err="1" smtClean="0"/>
              <a:t>solgan</a:t>
            </a:r>
            <a:r>
              <a:rPr lang="en-GB" sz="2000" dirty="0" smtClean="0"/>
              <a:t> </a:t>
            </a:r>
            <a:r>
              <a:rPr lang="en-GB" sz="2000" dirty="0" err="1" smtClean="0"/>
              <a:t>bo’lsa</a:t>
            </a:r>
            <a:r>
              <a:rPr lang="en-GB" sz="2000" dirty="0" smtClean="0"/>
              <a:t> </a:t>
            </a:r>
            <a:r>
              <a:rPr lang="en-GB" sz="2000" dirty="0" err="1" smtClean="0"/>
              <a:t>xam</a:t>
            </a:r>
            <a:r>
              <a:rPr lang="en-GB" sz="2000" dirty="0" smtClean="0"/>
              <a:t>, </a:t>
            </a:r>
            <a:r>
              <a:rPr lang="en-GB" sz="2000" dirty="0" err="1" smtClean="0"/>
              <a:t>mikroorganizmlarni</a:t>
            </a:r>
            <a:r>
              <a:rPr lang="en-GB" sz="2000" dirty="0" smtClean="0"/>
              <a:t> </a:t>
            </a:r>
            <a:r>
              <a:rPr lang="en-GB" sz="2000" dirty="0" err="1" smtClean="0"/>
              <a:t>bir</a:t>
            </a:r>
            <a:r>
              <a:rPr lang="en-GB" sz="2000" dirty="0" smtClean="0"/>
              <a:t> </a:t>
            </a:r>
            <a:r>
              <a:rPr lang="en-GB" sz="2000" dirty="0" err="1" smtClean="0"/>
              <a:t>avlodga</a:t>
            </a:r>
            <a:r>
              <a:rPr lang="en-GB" sz="2000" dirty="0" smtClean="0"/>
              <a:t> </a:t>
            </a:r>
            <a:r>
              <a:rPr lang="en-GB" sz="2000" dirty="0" err="1" smtClean="0"/>
              <a:t>kiritib</a:t>
            </a:r>
            <a:r>
              <a:rPr lang="en-GB" sz="2000" dirty="0" smtClean="0"/>
              <a:t>, </a:t>
            </a:r>
            <a:r>
              <a:rPr lang="en-GB" sz="2000" dirty="0" err="1" smtClean="0"/>
              <a:t>ularni</a:t>
            </a:r>
            <a:r>
              <a:rPr lang="en-GB" sz="2000" dirty="0" smtClean="0"/>
              <a:t> </a:t>
            </a:r>
            <a:r>
              <a:rPr lang="en-GB" sz="2000" b="1" dirty="0" smtClean="0"/>
              <a:t>«</a:t>
            </a:r>
            <a:r>
              <a:rPr lang="en-GB" sz="2000" b="1" dirty="0" err="1" smtClean="0"/>
              <a:t>tartibsiz</a:t>
            </a:r>
            <a:r>
              <a:rPr lang="en-GB" sz="2000" b="1" dirty="0" smtClean="0"/>
              <a:t>»</a:t>
            </a:r>
            <a:r>
              <a:rPr lang="en-GB" sz="2000" dirty="0" smtClean="0"/>
              <a:t> </a:t>
            </a:r>
            <a:r>
              <a:rPr lang="en-GB" sz="2000" dirty="0" err="1" smtClean="0"/>
              <a:t>deb</a:t>
            </a:r>
            <a:r>
              <a:rPr lang="en-GB" sz="2000" dirty="0" smtClean="0"/>
              <a:t> </a:t>
            </a:r>
            <a:r>
              <a:rPr lang="en-GB" sz="2000" dirty="0" err="1" smtClean="0"/>
              <a:t>atadi</a:t>
            </a:r>
            <a:endParaRPr lang="ru-RU" sz="20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1"/>
          <p:cNvSpPr>
            <a:spLocks noChangeArrowheads="1"/>
          </p:cNvSpPr>
          <p:nvPr/>
        </p:nvSpPr>
        <p:spPr bwMode="auto">
          <a:xfrm>
            <a:off x="0" y="0"/>
            <a:ext cx="9144000"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ctr"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Keyinchalik</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M. M.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Terexovskiy</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ham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mikroorganizmlar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ustida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ishlab</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Sarstvo</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t</a:t>
            </a:r>
            <a:r>
              <a:rPr kumimoji="0" 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ы</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m</a:t>
            </a:r>
            <a:r>
              <a:rPr kumimoji="0" 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ы</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infuzoriy</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Linneya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degan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mavzuda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doktorlik</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dissertasiyasini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(1770)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yoqladi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Har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xil</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qaynatmalardagi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mikroorganizmlarini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o’rgandi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Harorat</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elektr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toki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zahar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ta’sirida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mikroorganizmlarning</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halok</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bo’lishini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aniqladi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1835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yil</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Erenburg</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Infuzoriyalar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mukammal</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organi</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z</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mlardir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degan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mavzuda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ilmiy</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asar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yozdi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hamma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tuba</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n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jonzotlarni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22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sinfga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bo’ldi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Kitobga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infuzoriyalar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m</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asini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kiritdi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ularga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tavsiflar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berdi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mikroorganizmlarni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binar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nomenklaturada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atadi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barcha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bakteriyalarni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3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sinfga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bo’ldi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450850" algn="ctr" defTabSz="914400" rtl="0" eaLnBrk="0" fontAlgn="base" latinLnBrk="0" hangingPunct="0">
              <a:lnSpc>
                <a:spcPct val="100000"/>
              </a:lnSpc>
              <a:spcBef>
                <a:spcPct val="0"/>
              </a:spcBef>
              <a:spcAft>
                <a:spcPct val="0"/>
              </a:spcAft>
              <a:buClrTx/>
              <a:buSzTx/>
              <a:buFontTx/>
              <a:buNone/>
              <a:tabLst/>
            </a:pP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XIX</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asr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o’rtalarida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P. F.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Goryainov</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tomonidan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yozilgan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Zoologiya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asarida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mikroorganizmlarga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ayrim</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bo’lim</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ajratildi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bu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bo’lim</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Infuzoriyalar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bo’limi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deb</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ataldi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F.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Kon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(1828</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1898)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K.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Negelilar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(1817</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1891)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bakterilardan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ba’zilarining</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tabiatini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o’rgana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boshladilar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en-GB" sz="2000" b="0" i="0" u="none" strike="noStrike" cap="none" normalizeH="0" baseline="0" dirty="0" smtClean="0">
              <a:ln>
                <a:noFill/>
              </a:ln>
              <a:solidFill>
                <a:schemeClr val="tx1"/>
              </a:solidFill>
              <a:effectLst/>
              <a:latin typeface="Arial" pitchFamily="34" charset="0"/>
              <a:cs typeface="Arial" pitchFamily="34" charset="0"/>
            </a:endParaRPr>
          </a:p>
        </p:txBody>
      </p:sp>
      <p:pic>
        <p:nvPicPr>
          <p:cNvPr id="28675" name="Picture 3" descr="C:\Users\Ilxom\Desktop\Новая папка (2)\255414256_250972.jpg"/>
          <p:cNvPicPr>
            <a:picLocks noChangeAspect="1" noChangeArrowheads="1"/>
          </p:cNvPicPr>
          <p:nvPr/>
        </p:nvPicPr>
        <p:blipFill>
          <a:blip r:embed="rId2"/>
          <a:srcRect/>
          <a:stretch>
            <a:fillRect/>
          </a:stretch>
        </p:blipFill>
        <p:spPr bwMode="auto">
          <a:xfrm>
            <a:off x="1142976" y="3811108"/>
            <a:ext cx="6715172" cy="2761164"/>
          </a:xfrm>
          <a:prstGeom prst="rect">
            <a:avLst/>
          </a:prstGeom>
          <a:ln>
            <a:noFill/>
          </a:ln>
          <a:effectLst>
            <a:softEdge rad="112500"/>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857224" y="58846"/>
            <a:ext cx="7786742" cy="6740307"/>
          </a:xfrm>
          <a:prstGeom prst="rect">
            <a:avLst/>
          </a:prstGeom>
        </p:spPr>
        <p:txBody>
          <a:bodyPr wrap="square">
            <a:spAutoFit/>
          </a:bodyPr>
          <a:lstStyle/>
          <a:p>
            <a:pPr algn="ctr"/>
            <a:r>
              <a:rPr lang="uz-Cyrl-UZ" sz="2400" b="1" dirty="0" smtClean="0"/>
              <a:t>Mikrobiologiya rivojlanishinipg «fiziologiya» va «biokimyo» davrlari</a:t>
            </a:r>
            <a:r>
              <a:rPr lang="en-GB" sz="2400" b="1" dirty="0" smtClean="0"/>
              <a:t>.</a:t>
            </a:r>
            <a:r>
              <a:rPr lang="en-GB" sz="2400" dirty="0" smtClean="0"/>
              <a:t> </a:t>
            </a:r>
            <a:r>
              <a:rPr lang="en-GB" sz="2400" dirty="0" err="1" smtClean="0"/>
              <a:t>Mikroorganizmlarni</a:t>
            </a:r>
            <a:r>
              <a:rPr lang="en-GB" sz="2400" dirty="0" smtClean="0"/>
              <a:t> </a:t>
            </a:r>
            <a:r>
              <a:rPr lang="en-GB" sz="2400" dirty="0" err="1" smtClean="0"/>
              <a:t>o’rganishing</a:t>
            </a:r>
            <a:r>
              <a:rPr lang="en-GB" sz="2400" dirty="0" smtClean="0"/>
              <a:t> </a:t>
            </a:r>
            <a:r>
              <a:rPr lang="en-GB" sz="2400" dirty="0" err="1" smtClean="0"/>
              <a:t>ikkinchi</a:t>
            </a:r>
            <a:r>
              <a:rPr lang="en-GB" sz="2400" dirty="0" smtClean="0"/>
              <a:t> </a:t>
            </a:r>
            <a:r>
              <a:rPr lang="en-GB" sz="2400" dirty="0" err="1" smtClean="0"/>
              <a:t>davri</a:t>
            </a:r>
            <a:r>
              <a:rPr lang="en-GB" sz="2400" dirty="0" smtClean="0"/>
              <a:t>-</a:t>
            </a:r>
            <a:r>
              <a:rPr lang="en-GB" sz="2400" b="1" dirty="0" smtClean="0"/>
              <a:t>«</a:t>
            </a:r>
            <a:r>
              <a:rPr lang="en-GB" sz="2400" b="1" dirty="0" err="1" smtClean="0"/>
              <a:t>Fiziologiya</a:t>
            </a:r>
            <a:r>
              <a:rPr lang="en-GB" sz="2400" b="1" dirty="0" smtClean="0"/>
              <a:t> </a:t>
            </a:r>
            <a:r>
              <a:rPr lang="en-GB" sz="2400" b="1" dirty="0" err="1" smtClean="0"/>
              <a:t>davri</a:t>
            </a:r>
            <a:r>
              <a:rPr lang="en-GB" sz="2400" b="1" dirty="0" smtClean="0"/>
              <a:t>»</a:t>
            </a:r>
            <a:r>
              <a:rPr lang="en-GB" sz="2400" dirty="0" smtClean="0"/>
              <a:t> </a:t>
            </a:r>
            <a:r>
              <a:rPr lang="en-GB" sz="2400" dirty="0" err="1" smtClean="0"/>
              <a:t>Lui</a:t>
            </a:r>
            <a:r>
              <a:rPr lang="en-GB" sz="2400" dirty="0" smtClean="0"/>
              <a:t> </a:t>
            </a:r>
            <a:r>
              <a:rPr lang="en-GB" sz="2400" dirty="0" err="1" smtClean="0"/>
              <a:t>Paster</a:t>
            </a:r>
            <a:r>
              <a:rPr lang="en-GB" sz="2400" dirty="0" smtClean="0"/>
              <a:t> (1822</a:t>
            </a:r>
            <a:r>
              <a:rPr lang="uz-Cyrl-UZ" sz="2400" dirty="0" smtClean="0"/>
              <a:t>-</a:t>
            </a:r>
            <a:r>
              <a:rPr lang="en-GB" sz="2400" dirty="0" smtClean="0"/>
              <a:t>1895) </a:t>
            </a:r>
            <a:r>
              <a:rPr lang="en-GB" sz="2400" dirty="0" err="1" smtClean="0"/>
              <a:t>ishlaridan</a:t>
            </a:r>
            <a:r>
              <a:rPr lang="en-GB" sz="2400" dirty="0" smtClean="0"/>
              <a:t> </a:t>
            </a:r>
            <a:r>
              <a:rPr lang="en-GB" sz="2400" dirty="0" err="1" smtClean="0"/>
              <a:t>boshlandi</a:t>
            </a:r>
            <a:r>
              <a:rPr lang="en-GB" sz="2400" dirty="0" smtClean="0"/>
              <a:t>. U </a:t>
            </a:r>
            <a:r>
              <a:rPr lang="en-GB" sz="2400" dirty="0" err="1" smtClean="0"/>
              <a:t>ko’pgina</a:t>
            </a:r>
            <a:r>
              <a:rPr lang="en-GB" sz="2400" dirty="0" smtClean="0"/>
              <a:t> </a:t>
            </a:r>
            <a:r>
              <a:rPr lang="en-GB" sz="2400" dirty="0" err="1" smtClean="0"/>
              <a:t>bijg’ish</a:t>
            </a:r>
            <a:r>
              <a:rPr lang="en-GB" sz="2400" dirty="0" smtClean="0"/>
              <a:t> </a:t>
            </a:r>
            <a:r>
              <a:rPr lang="en-GB" sz="2400" dirty="0" err="1" smtClean="0"/>
              <a:t>jarayonlar</a:t>
            </a:r>
            <a:r>
              <a:rPr lang="uz-Cyrl-UZ" sz="2400" dirty="0" smtClean="0"/>
              <a:t>i</a:t>
            </a:r>
            <a:r>
              <a:rPr lang="en-GB" sz="2400" dirty="0" err="1" smtClean="0"/>
              <a:t>ning</a:t>
            </a:r>
            <a:r>
              <a:rPr lang="en-GB" sz="2400" dirty="0" smtClean="0"/>
              <a:t>, </a:t>
            </a:r>
            <a:r>
              <a:rPr lang="en-GB" sz="2400" dirty="0" err="1" smtClean="0"/>
              <a:t>ya’ni</a:t>
            </a:r>
            <a:r>
              <a:rPr lang="en-GB" sz="2400" dirty="0" smtClean="0"/>
              <a:t> </a:t>
            </a:r>
            <a:r>
              <a:rPr lang="en-GB" sz="2400" dirty="0" err="1" smtClean="0"/>
              <a:t>spirtli</a:t>
            </a:r>
            <a:r>
              <a:rPr lang="en-GB" sz="2400" dirty="0" smtClean="0"/>
              <a:t>, </a:t>
            </a:r>
            <a:r>
              <a:rPr lang="en-GB" sz="2400" dirty="0" err="1" smtClean="0"/>
              <a:t>sut</a:t>
            </a:r>
            <a:r>
              <a:rPr lang="en-GB" sz="2400" dirty="0" smtClean="0"/>
              <a:t> </a:t>
            </a:r>
            <a:r>
              <a:rPr lang="en-GB" sz="2400" dirty="0" err="1" smtClean="0"/>
              <a:t>va</a:t>
            </a:r>
            <a:r>
              <a:rPr lang="en-GB" sz="2400" dirty="0" smtClean="0"/>
              <a:t> </a:t>
            </a:r>
            <a:r>
              <a:rPr lang="en-GB" sz="2400" dirty="0" err="1" smtClean="0"/>
              <a:t>sirka</a:t>
            </a:r>
            <a:r>
              <a:rPr lang="en-GB" sz="2400" dirty="0" smtClean="0"/>
              <a:t> </a:t>
            </a:r>
            <a:r>
              <a:rPr lang="en-GB" sz="2400" dirty="0" err="1" smtClean="0"/>
              <a:t>kislotali</a:t>
            </a:r>
            <a:r>
              <a:rPr lang="en-GB" sz="2400" dirty="0" smtClean="0"/>
              <a:t> </a:t>
            </a:r>
            <a:r>
              <a:rPr lang="en-GB" sz="2400" dirty="0" err="1" smtClean="0"/>
              <a:t>bijg’ish</a:t>
            </a:r>
            <a:r>
              <a:rPr lang="en-GB" sz="2400" dirty="0" smtClean="0"/>
              <a:t> </a:t>
            </a:r>
            <a:r>
              <a:rPr lang="en-GB" sz="2400" dirty="0" err="1" smtClean="0"/>
              <a:t>hamda</a:t>
            </a:r>
            <a:r>
              <a:rPr lang="en-GB" sz="2400" dirty="0" smtClean="0"/>
              <a:t> </a:t>
            </a:r>
            <a:r>
              <a:rPr lang="en-GB" sz="2400" dirty="0" err="1" smtClean="0"/>
              <a:t>boshqa</a:t>
            </a:r>
            <a:r>
              <a:rPr lang="en-GB" sz="2400" dirty="0" smtClean="0"/>
              <a:t> </a:t>
            </a:r>
            <a:r>
              <a:rPr lang="en-GB" sz="2400" dirty="0" err="1" smtClean="0"/>
              <a:t>tur</a:t>
            </a:r>
            <a:r>
              <a:rPr lang="en-GB" sz="2400" dirty="0" smtClean="0"/>
              <a:t> </a:t>
            </a:r>
            <a:r>
              <a:rPr lang="en-GB" sz="2400" dirty="0" err="1" smtClean="0"/>
              <a:t>bijg’ishlarning</a:t>
            </a:r>
            <a:r>
              <a:rPr lang="en-GB" sz="2400" dirty="0" smtClean="0"/>
              <a:t> </a:t>
            </a:r>
            <a:r>
              <a:rPr lang="en-GB" sz="2400" dirty="0" err="1" smtClean="0"/>
              <a:t>biologik</a:t>
            </a:r>
            <a:r>
              <a:rPr lang="en-GB" sz="2400" dirty="0" smtClean="0"/>
              <a:t> </a:t>
            </a:r>
            <a:r>
              <a:rPr lang="en-GB" sz="2400" dirty="0" err="1" smtClean="0"/>
              <a:t>mohiyatini</a:t>
            </a:r>
            <a:r>
              <a:rPr lang="en-GB" sz="2400" dirty="0" smtClean="0"/>
              <a:t> </a:t>
            </a:r>
            <a:r>
              <a:rPr lang="en-GB" sz="2400" dirty="0" err="1" smtClean="0"/>
              <a:t>aniqlad</a:t>
            </a:r>
            <a:r>
              <a:rPr lang="uz-Cyrl-UZ" sz="2400" dirty="0" smtClean="0"/>
              <a:t>i</a:t>
            </a:r>
            <a:r>
              <a:rPr lang="en-GB" sz="2400" dirty="0" smtClean="0"/>
              <a:t>. </a:t>
            </a:r>
            <a:r>
              <a:rPr lang="en-GB" sz="2400" dirty="0" err="1" smtClean="0"/>
              <a:t>Har</a:t>
            </a:r>
            <a:r>
              <a:rPr lang="en-GB" sz="2400" dirty="0" smtClean="0"/>
              <a:t> </a:t>
            </a:r>
            <a:r>
              <a:rPr lang="en-GB" sz="2400" dirty="0" err="1" smtClean="0"/>
              <a:t>bir</a:t>
            </a:r>
            <a:r>
              <a:rPr lang="en-GB" sz="2400" dirty="0" smtClean="0"/>
              <a:t> </a:t>
            </a:r>
            <a:r>
              <a:rPr lang="en-GB" sz="2400" dirty="0" err="1" smtClean="0"/>
              <a:t>bijg’ish</a:t>
            </a:r>
            <a:r>
              <a:rPr lang="en-GB" sz="2400" dirty="0" smtClean="0"/>
              <a:t> </a:t>
            </a:r>
            <a:r>
              <a:rPr lang="en-GB" sz="2400" dirty="0" err="1" smtClean="0"/>
              <a:t>jarayonining</a:t>
            </a:r>
            <a:r>
              <a:rPr lang="en-GB" sz="2400" dirty="0" smtClean="0"/>
              <a:t> </a:t>
            </a:r>
            <a:r>
              <a:rPr lang="en-GB" sz="2400" dirty="0" err="1" smtClean="0"/>
              <a:t>o’z</a:t>
            </a:r>
            <a:r>
              <a:rPr lang="en-GB" sz="2400" dirty="0" smtClean="0"/>
              <a:t> </a:t>
            </a:r>
            <a:r>
              <a:rPr lang="en-GB" sz="2400" dirty="0" err="1" smtClean="0"/>
              <a:t>mikroorganizmlari</a:t>
            </a:r>
            <a:r>
              <a:rPr lang="en-GB" sz="2400" dirty="0" smtClean="0"/>
              <a:t> </a:t>
            </a:r>
            <a:r>
              <a:rPr lang="en-GB" sz="2400" dirty="0" err="1" smtClean="0"/>
              <a:t>borligini</a:t>
            </a:r>
            <a:r>
              <a:rPr lang="en-GB" sz="2400" dirty="0" smtClean="0"/>
              <a:t> </a:t>
            </a:r>
            <a:r>
              <a:rPr lang="en-GB" sz="2400" dirty="0" err="1" smtClean="0"/>
              <a:t>tajribalar</a:t>
            </a:r>
            <a:r>
              <a:rPr lang="en-GB" sz="2400" dirty="0" smtClean="0"/>
              <a:t> </a:t>
            </a:r>
            <a:r>
              <a:rPr lang="en-GB" sz="2400" dirty="0" err="1" smtClean="0"/>
              <a:t>bilan</a:t>
            </a:r>
            <a:r>
              <a:rPr lang="en-GB" sz="2400" dirty="0" smtClean="0"/>
              <a:t> </a:t>
            </a:r>
            <a:r>
              <a:rPr lang="en-GB" sz="2400" dirty="0" err="1" smtClean="0"/>
              <a:t>isbotladi</a:t>
            </a:r>
            <a:r>
              <a:rPr lang="en-GB" sz="2400" dirty="0" smtClean="0"/>
              <a:t>. U </a:t>
            </a:r>
            <a:r>
              <a:rPr lang="en-GB" sz="2400" dirty="0" err="1" smtClean="0"/>
              <a:t>yana</a:t>
            </a:r>
            <a:r>
              <a:rPr lang="en-GB" sz="2400" dirty="0" smtClean="0"/>
              <a:t> </a:t>
            </a:r>
            <a:r>
              <a:rPr lang="en-GB" sz="2400" dirty="0" err="1" smtClean="0"/>
              <a:t>chirish</a:t>
            </a:r>
            <a:r>
              <a:rPr lang="en-GB" sz="2400" dirty="0" smtClean="0"/>
              <a:t> </a:t>
            </a:r>
            <a:r>
              <a:rPr lang="en-GB" sz="2400" dirty="0" err="1" smtClean="0"/>
              <a:t>jarayonlarining</a:t>
            </a:r>
            <a:r>
              <a:rPr lang="en-GB" sz="2400" dirty="0" smtClean="0"/>
              <a:t> ham </a:t>
            </a:r>
            <a:r>
              <a:rPr lang="en-GB" sz="2400" dirty="0" err="1" smtClean="0"/>
              <a:t>alohida</a:t>
            </a:r>
            <a:r>
              <a:rPr lang="en-GB" sz="2400" dirty="0" smtClean="0"/>
              <a:t> </a:t>
            </a:r>
            <a:r>
              <a:rPr lang="en-GB" sz="2400" dirty="0" err="1" smtClean="0"/>
              <a:t>mikroorganizmlar</a:t>
            </a:r>
            <a:r>
              <a:rPr lang="en-GB" sz="2400" dirty="0" smtClean="0"/>
              <a:t> </a:t>
            </a:r>
            <a:r>
              <a:rPr lang="en-GB" sz="2400" dirty="0" err="1" smtClean="0"/>
              <a:t>ta’sirida</a:t>
            </a:r>
            <a:r>
              <a:rPr lang="en-GB" sz="2400" dirty="0" smtClean="0"/>
              <a:t> </a:t>
            </a:r>
            <a:r>
              <a:rPr lang="en-GB" sz="2400" dirty="0" err="1" smtClean="0"/>
              <a:t>borishini</a:t>
            </a:r>
            <a:r>
              <a:rPr lang="en-GB" sz="2400" dirty="0" smtClean="0"/>
              <a:t> </a:t>
            </a:r>
            <a:r>
              <a:rPr lang="en-GB" sz="2400" dirty="0" err="1" smtClean="0"/>
              <a:t>ko’rsatdi</a:t>
            </a:r>
            <a:r>
              <a:rPr lang="en-GB" sz="2400" dirty="0" smtClean="0"/>
              <a:t>. Bu </a:t>
            </a:r>
            <a:r>
              <a:rPr lang="en-GB" sz="2400" dirty="0" err="1" smtClean="0"/>
              <a:t>buyuk</a:t>
            </a:r>
            <a:r>
              <a:rPr lang="en-GB" sz="2400" dirty="0" smtClean="0"/>
              <a:t> </a:t>
            </a:r>
            <a:r>
              <a:rPr lang="en-GB" sz="2400" dirty="0" err="1" smtClean="0"/>
              <a:t>fransuz</a:t>
            </a:r>
            <a:r>
              <a:rPr lang="en-GB" sz="2400" dirty="0" smtClean="0"/>
              <a:t> </a:t>
            </a:r>
            <a:r>
              <a:rPr lang="en-GB" sz="2400" dirty="0" err="1" smtClean="0"/>
              <a:t>oli</a:t>
            </a:r>
            <a:r>
              <a:rPr lang="uz-Cyrl-UZ" sz="2400" b="1" i="1" dirty="0" smtClean="0"/>
              <a:t> </a:t>
            </a:r>
            <a:r>
              <a:rPr lang="en-GB" sz="2400" dirty="0" smtClean="0"/>
              <a:t>mi </a:t>
            </a:r>
            <a:r>
              <a:rPr lang="en-GB" sz="2400" dirty="0" err="1" smtClean="0"/>
              <a:t>kuydirgi</a:t>
            </a:r>
            <a:r>
              <a:rPr lang="en-GB" sz="2400" dirty="0" smtClean="0"/>
              <a:t>, </a:t>
            </a:r>
            <a:r>
              <a:rPr lang="en-GB" sz="2400" dirty="0" err="1" smtClean="0"/>
              <a:t>qutirish</a:t>
            </a:r>
            <a:r>
              <a:rPr lang="en-GB" sz="2400" dirty="0" smtClean="0"/>
              <a:t>, </a:t>
            </a:r>
            <a:r>
              <a:rPr lang="en-GB" sz="2400" dirty="0" err="1" smtClean="0"/>
              <a:t>saramas</a:t>
            </a:r>
            <a:r>
              <a:rPr lang="en-GB" sz="2400" dirty="0" smtClean="0"/>
              <a:t>, </a:t>
            </a:r>
            <a:r>
              <a:rPr lang="en-GB" sz="2400" dirty="0" err="1" smtClean="0"/>
              <a:t>pasterell</a:t>
            </a:r>
            <a:r>
              <a:rPr lang="uz-Cyrl-UZ" sz="2400" dirty="0" smtClean="0"/>
              <a:t>yoz</a:t>
            </a:r>
            <a:r>
              <a:rPr lang="en-GB" sz="2400" dirty="0" smtClean="0"/>
              <a:t>, </a:t>
            </a:r>
            <a:r>
              <a:rPr lang="en-GB" sz="2400" dirty="0" err="1" smtClean="0"/>
              <a:t>gazli</a:t>
            </a:r>
            <a:r>
              <a:rPr lang="en-GB" sz="2400" dirty="0" smtClean="0"/>
              <a:t> </a:t>
            </a:r>
            <a:r>
              <a:rPr lang="en-GB" sz="2400" dirty="0" err="1" smtClean="0"/>
              <a:t>gangrena</a:t>
            </a:r>
            <a:r>
              <a:rPr lang="en-GB" sz="2400" dirty="0" smtClean="0"/>
              <a:t>, tut </a:t>
            </a:r>
            <a:r>
              <a:rPr lang="en-GB" sz="2400" dirty="0" err="1" smtClean="0"/>
              <a:t>ipak</a:t>
            </a:r>
            <a:r>
              <a:rPr lang="en-GB" sz="2400" dirty="0" smtClean="0"/>
              <a:t> </a:t>
            </a:r>
            <a:r>
              <a:rPr lang="en-GB" sz="2400" dirty="0" err="1" smtClean="0"/>
              <a:t>qurtining</a:t>
            </a:r>
            <a:r>
              <a:rPr lang="en-GB" sz="2400" dirty="0" smtClean="0"/>
              <a:t> (</a:t>
            </a:r>
            <a:r>
              <a:rPr lang="en-GB" sz="2400" dirty="0" err="1" smtClean="0"/>
              <a:t>pebrina</a:t>
            </a:r>
            <a:r>
              <a:rPr lang="en-GB" sz="2400" dirty="0" smtClean="0"/>
              <a:t>) </a:t>
            </a:r>
            <a:r>
              <a:rPr lang="en-GB" sz="2400" dirty="0" err="1" smtClean="0"/>
              <a:t>kasalligini</a:t>
            </a:r>
            <a:r>
              <a:rPr lang="en-GB" sz="2400" dirty="0" smtClean="0"/>
              <a:t>, </a:t>
            </a:r>
            <a:r>
              <a:rPr lang="en-GB" sz="2400" dirty="0" err="1" smtClean="0"/>
              <a:t>vino</a:t>
            </a:r>
            <a:r>
              <a:rPr lang="en-GB" sz="2400" dirty="0" smtClean="0"/>
              <a:t> </a:t>
            </a:r>
            <a:r>
              <a:rPr lang="en-GB" sz="2400" dirty="0" err="1" smtClean="0"/>
              <a:t>va</a:t>
            </a:r>
            <a:r>
              <a:rPr lang="en-GB" sz="2400" dirty="0" smtClean="0"/>
              <a:t> </a:t>
            </a:r>
            <a:r>
              <a:rPr lang="en-GB" sz="2400" dirty="0" err="1" smtClean="0"/>
              <a:t>pivoning</a:t>
            </a:r>
            <a:r>
              <a:rPr lang="en-GB" sz="2400" dirty="0" smtClean="0"/>
              <a:t> </a:t>
            </a:r>
            <a:r>
              <a:rPr lang="en-GB" sz="2400" dirty="0" err="1" smtClean="0"/>
              <a:t>buzilishini</a:t>
            </a:r>
            <a:r>
              <a:rPr lang="en-GB" sz="2400" dirty="0" smtClean="0"/>
              <a:t> </a:t>
            </a:r>
            <a:r>
              <a:rPr lang="en-GB" sz="2400" dirty="0" err="1" smtClean="0"/>
              <a:t>o’rgandi</a:t>
            </a:r>
            <a:r>
              <a:rPr lang="en-GB" sz="2400" dirty="0" smtClean="0"/>
              <a:t> </a:t>
            </a:r>
            <a:r>
              <a:rPr lang="en-GB" sz="2400" dirty="0" err="1" smtClean="0"/>
              <a:t>va</a:t>
            </a:r>
            <a:r>
              <a:rPr lang="en-GB" sz="2400" dirty="0" smtClean="0"/>
              <a:t> </a:t>
            </a:r>
            <a:r>
              <a:rPr lang="en-GB" sz="2400" dirty="0" err="1" smtClean="0"/>
              <a:t>ularga</a:t>
            </a:r>
            <a:r>
              <a:rPr lang="en-GB" sz="2400" dirty="0" smtClean="0"/>
              <a:t> </a:t>
            </a:r>
            <a:r>
              <a:rPr lang="en-GB" sz="2400" dirty="0" err="1" smtClean="0"/>
              <a:t>qarshi</a:t>
            </a:r>
            <a:r>
              <a:rPr lang="en-GB" sz="2400" dirty="0" smtClean="0"/>
              <a:t> </a:t>
            </a:r>
            <a:r>
              <a:rPr lang="en-GB" sz="2400" dirty="0" err="1" smtClean="0"/>
              <a:t>kurash</a:t>
            </a:r>
            <a:r>
              <a:rPr lang="en-GB" sz="2400" dirty="0" smtClean="0"/>
              <a:t> </a:t>
            </a:r>
            <a:r>
              <a:rPr lang="en-GB" sz="2400" dirty="0" err="1" smtClean="0"/>
              <a:t>choralarini</a:t>
            </a:r>
            <a:r>
              <a:rPr lang="en-GB" sz="2400" dirty="0" smtClean="0"/>
              <a:t> </a:t>
            </a:r>
            <a:r>
              <a:rPr lang="en-GB" sz="2400" dirty="0" err="1" smtClean="0"/>
              <a:t>aniqlab</a:t>
            </a:r>
            <a:r>
              <a:rPr lang="en-GB" sz="2400" dirty="0" smtClean="0"/>
              <a:t> </a:t>
            </a:r>
            <a:r>
              <a:rPr lang="en-GB" sz="2400" dirty="0" err="1" smtClean="0"/>
              <a:t>berdi</a:t>
            </a:r>
            <a:r>
              <a:rPr lang="en-GB" sz="2400" dirty="0" smtClean="0"/>
              <a:t>. </a:t>
            </a:r>
            <a:r>
              <a:rPr lang="en-GB" sz="2400" dirty="0" err="1" smtClean="0"/>
              <a:t>Kislorodsiz</a:t>
            </a:r>
            <a:r>
              <a:rPr lang="en-GB" sz="2400" dirty="0" smtClean="0"/>
              <a:t> mu</a:t>
            </a:r>
            <a:r>
              <a:rPr lang="uz-Cyrl-UZ" sz="2400" dirty="0" smtClean="0"/>
              <a:t>h</a:t>
            </a:r>
            <a:r>
              <a:rPr lang="en-GB" sz="2400" dirty="0" err="1" smtClean="0"/>
              <a:t>itda</a:t>
            </a:r>
            <a:r>
              <a:rPr lang="en-GB" sz="2400" dirty="0" smtClean="0"/>
              <a:t> </a:t>
            </a:r>
            <a:r>
              <a:rPr lang="en-GB" sz="2400" dirty="0" err="1" smtClean="0"/>
              <a:t>yashaydigan</a:t>
            </a:r>
            <a:r>
              <a:rPr lang="en-GB" sz="2400" dirty="0" smtClean="0"/>
              <a:t> </a:t>
            </a:r>
            <a:r>
              <a:rPr lang="en-GB" sz="2400" dirty="0" err="1" smtClean="0"/>
              <a:t>anaerob</a:t>
            </a:r>
            <a:r>
              <a:rPr lang="en-GB" sz="2400" dirty="0" smtClean="0"/>
              <a:t> </a:t>
            </a:r>
            <a:r>
              <a:rPr lang="en-GB" sz="2400" dirty="0" err="1" smtClean="0"/>
              <a:t>bakteri</a:t>
            </a:r>
            <a:r>
              <a:rPr lang="uz-Cyrl-UZ" sz="2400" dirty="0" smtClean="0"/>
              <a:t>ya</a:t>
            </a:r>
            <a:r>
              <a:rPr lang="en-GB" sz="2400" dirty="0" err="1" smtClean="0"/>
              <a:t>larni</a:t>
            </a:r>
            <a:r>
              <a:rPr lang="en-GB" sz="2400" dirty="0" smtClean="0"/>
              <a:t> an</a:t>
            </a:r>
            <a:r>
              <a:rPr lang="uz-Cyrl-UZ" sz="2400" dirty="0" smtClean="0"/>
              <a:t>i</a:t>
            </a:r>
            <a:r>
              <a:rPr lang="en-GB" sz="2400" dirty="0" err="1" smtClean="0"/>
              <a:t>qladi</a:t>
            </a:r>
            <a:r>
              <a:rPr lang="uz-Cyrl-UZ" sz="2400" dirty="0" smtClean="0"/>
              <a:t>. </a:t>
            </a:r>
            <a:r>
              <a:rPr lang="en-GB" sz="2400" dirty="0" err="1" smtClean="0"/>
              <a:t>Laboratoriya</a:t>
            </a:r>
            <a:r>
              <a:rPr lang="en-GB" sz="2400" dirty="0" smtClean="0"/>
              <a:t> </a:t>
            </a:r>
            <a:r>
              <a:rPr lang="en-GB" sz="2400" dirty="0" err="1" smtClean="0"/>
              <a:t>ama</a:t>
            </a:r>
            <a:r>
              <a:rPr lang="uz-Cyrl-UZ" sz="2400" dirty="0" smtClean="0"/>
              <a:t>l</a:t>
            </a:r>
            <a:r>
              <a:rPr lang="en-GB" sz="2400" dirty="0" err="1" smtClean="0"/>
              <a:t>iyotiga</a:t>
            </a:r>
            <a:r>
              <a:rPr lang="en-GB" sz="2400" dirty="0" smtClean="0"/>
              <a:t> </a:t>
            </a:r>
            <a:r>
              <a:rPr lang="en-GB" sz="2400" dirty="0" err="1" smtClean="0"/>
              <a:t>ster</a:t>
            </a:r>
            <a:r>
              <a:rPr lang="uz-Cyrl-UZ" sz="2400" dirty="0" smtClean="0"/>
              <a:t>i</a:t>
            </a:r>
            <a:r>
              <a:rPr lang="en-GB" sz="2400" dirty="0" err="1" smtClean="0"/>
              <a:t>llash</a:t>
            </a:r>
            <a:r>
              <a:rPr lang="en-GB" sz="2400" dirty="0" smtClean="0"/>
              <a:t> (</a:t>
            </a:r>
            <a:r>
              <a:rPr lang="en-GB" sz="2400" dirty="0" err="1" smtClean="0"/>
              <a:t>mikroblarni</a:t>
            </a:r>
            <a:r>
              <a:rPr lang="en-GB" sz="2400" dirty="0" smtClean="0"/>
              <a:t> </a:t>
            </a:r>
            <a:r>
              <a:rPr lang="en-GB" sz="2400" dirty="0" err="1" smtClean="0"/>
              <a:t>nobud</a:t>
            </a:r>
            <a:r>
              <a:rPr lang="en-GB" sz="2400" dirty="0" smtClean="0"/>
              <a:t> </a:t>
            </a:r>
            <a:r>
              <a:rPr lang="en-GB" sz="2400" dirty="0" err="1" smtClean="0"/>
              <a:t>qilish</a:t>
            </a:r>
            <a:r>
              <a:rPr lang="en-GB" sz="2400" dirty="0" smtClean="0"/>
              <a:t>) </a:t>
            </a:r>
            <a:r>
              <a:rPr lang="en-GB" sz="2400" dirty="0" err="1" smtClean="0"/>
              <a:t>usullarini</a:t>
            </a:r>
            <a:r>
              <a:rPr lang="en-GB" sz="2400" dirty="0" smtClean="0"/>
              <a:t> </a:t>
            </a:r>
            <a:r>
              <a:rPr lang="en-GB" sz="2400" dirty="0" err="1" smtClean="0"/>
              <a:t>kiritdi</a:t>
            </a:r>
            <a:r>
              <a:rPr lang="en-GB" sz="2400" dirty="0" smtClean="0"/>
              <a:t>. </a:t>
            </a:r>
            <a:r>
              <a:rPr lang="en-GB" sz="2400" dirty="0" err="1" smtClean="0"/>
              <a:t>Aristotel</a:t>
            </a:r>
            <a:r>
              <a:rPr lang="ru-RU" sz="2400" dirty="0" err="1" smtClean="0"/>
              <a:t>ь</a:t>
            </a:r>
            <a:r>
              <a:rPr lang="ru-RU" sz="2400" dirty="0" smtClean="0"/>
              <a:t> </a:t>
            </a:r>
            <a:r>
              <a:rPr lang="en-GB" sz="2400" dirty="0" err="1" smtClean="0"/>
              <a:t>va</a:t>
            </a:r>
            <a:r>
              <a:rPr lang="en-GB" sz="2400" dirty="0" smtClean="0"/>
              <a:t> </a:t>
            </a:r>
            <a:r>
              <a:rPr lang="uz-Cyrl-UZ" sz="2400" dirty="0" smtClean="0"/>
              <a:t>V</a:t>
            </a:r>
            <a:r>
              <a:rPr lang="en-GB" sz="2400" dirty="0" err="1" smtClean="0"/>
              <a:t>ergiliylarning</a:t>
            </a:r>
            <a:r>
              <a:rPr lang="en-GB" sz="2400" dirty="0" smtClean="0"/>
              <a:t> «</a:t>
            </a:r>
            <a:r>
              <a:rPr lang="en-GB" sz="2400" dirty="0" err="1" smtClean="0"/>
              <a:t>O’z</a:t>
            </a:r>
            <a:r>
              <a:rPr lang="uz-Cyrl-UZ" sz="2400" dirty="0" smtClean="0"/>
              <a:t>-</a:t>
            </a:r>
            <a:r>
              <a:rPr lang="en-GB" sz="2400" dirty="0" err="1" smtClean="0"/>
              <a:t>o’zidan</a:t>
            </a:r>
            <a:r>
              <a:rPr lang="en-GB" sz="2400" dirty="0" smtClean="0"/>
              <a:t> </a:t>
            </a:r>
            <a:r>
              <a:rPr lang="en-GB" sz="2400" dirty="0" err="1" smtClean="0"/>
              <a:t>tug’ilish</a:t>
            </a:r>
            <a:r>
              <a:rPr lang="en-GB" sz="2400" dirty="0" smtClean="0"/>
              <a:t>» </a:t>
            </a:r>
            <a:r>
              <a:rPr lang="en-GB" sz="2400" dirty="0" err="1" smtClean="0"/>
              <a:t>nazariyalarining</a:t>
            </a:r>
            <a:r>
              <a:rPr lang="en-GB" sz="2400" dirty="0" smtClean="0"/>
              <a:t> </a:t>
            </a:r>
            <a:r>
              <a:rPr lang="en-GB" sz="2400" dirty="0" err="1" smtClean="0"/>
              <a:t>asossizligini</a:t>
            </a:r>
            <a:r>
              <a:rPr lang="en-GB" sz="2400" dirty="0" smtClean="0"/>
              <a:t> </a:t>
            </a:r>
            <a:r>
              <a:rPr lang="en-GB" sz="2400" dirty="0" err="1" smtClean="0"/>
              <a:t>ko’rsatdi</a:t>
            </a:r>
            <a:r>
              <a:rPr lang="en-GB" sz="2400" dirty="0" smtClean="0"/>
              <a:t>. Oz</a:t>
            </a:r>
            <a:r>
              <a:rPr lang="uz-Cyrl-UZ" sz="2400" dirty="0" smtClean="0"/>
              <a:t>u</a:t>
            </a:r>
            <a:r>
              <a:rPr lang="en-GB" sz="2400" dirty="0" err="1" smtClean="0"/>
              <a:t>qa</a:t>
            </a:r>
            <a:r>
              <a:rPr lang="en-GB" sz="2400" dirty="0" smtClean="0"/>
              <a:t> </a:t>
            </a:r>
            <a:r>
              <a:rPr lang="en-GB" sz="2400" dirty="0" err="1" smtClean="0"/>
              <a:t>muhit</a:t>
            </a:r>
            <a:r>
              <a:rPr lang="uz-Cyrl-UZ" sz="2400" dirty="0" smtClean="0"/>
              <a:t>i </a:t>
            </a:r>
            <a:r>
              <a:rPr lang="en-GB" sz="2400" dirty="0" err="1" smtClean="0"/>
              <a:t>yaxsh</a:t>
            </a:r>
            <a:r>
              <a:rPr lang="uz-Cyrl-UZ" sz="2400" dirty="0" smtClean="0"/>
              <a:t>i</a:t>
            </a:r>
            <a:r>
              <a:rPr lang="en-GB" sz="2400" dirty="0" smtClean="0"/>
              <a:t>lab </a:t>
            </a:r>
            <a:r>
              <a:rPr lang="en-GB" sz="2400" dirty="0" err="1" smtClean="0"/>
              <a:t>sterillansa</a:t>
            </a:r>
            <a:r>
              <a:rPr lang="en-GB" sz="2400" dirty="0" smtClean="0"/>
              <a:t>, u</a:t>
            </a:r>
            <a:r>
              <a:rPr lang="uz-Cyrl-UZ" sz="2400" dirty="0" smtClean="0"/>
              <a:t>n</a:t>
            </a:r>
            <a:r>
              <a:rPr lang="en-GB" sz="2400" dirty="0" err="1" smtClean="0"/>
              <a:t>da</a:t>
            </a:r>
            <a:r>
              <a:rPr lang="en-GB" sz="2400" dirty="0" smtClean="0"/>
              <a:t> </a:t>
            </a:r>
            <a:r>
              <a:rPr lang="uz-Cyrl-UZ" sz="2400" dirty="0" smtClean="0"/>
              <a:t>h</a:t>
            </a:r>
            <a:r>
              <a:rPr lang="en-GB" sz="2400" dirty="0" err="1" smtClean="0"/>
              <a:t>ech</a:t>
            </a:r>
            <a:r>
              <a:rPr lang="en-GB" sz="2400" dirty="0" smtClean="0"/>
              <a:t> </a:t>
            </a:r>
            <a:r>
              <a:rPr lang="en-GB" sz="2400" dirty="0" err="1" smtClean="0"/>
              <a:t>qanday</a:t>
            </a:r>
            <a:r>
              <a:rPr lang="en-GB" sz="2400" dirty="0" smtClean="0"/>
              <a:t> </a:t>
            </a:r>
            <a:r>
              <a:rPr lang="en-GB" sz="2400" dirty="0" err="1" smtClean="0"/>
              <a:t>mikroorganizmning</a:t>
            </a:r>
            <a:r>
              <a:rPr lang="en-GB" sz="2400" dirty="0" smtClean="0"/>
              <a:t> </a:t>
            </a:r>
            <a:r>
              <a:rPr lang="en-GB" sz="2400" dirty="0" err="1" smtClean="0"/>
              <a:t>paydo</a:t>
            </a:r>
            <a:r>
              <a:rPr lang="en-GB" sz="2400" dirty="0" smtClean="0"/>
              <a:t> </a:t>
            </a:r>
            <a:r>
              <a:rPr lang="en-GB" sz="2400" dirty="0" err="1" smtClean="0"/>
              <a:t>bo’lmasligin</a:t>
            </a:r>
            <a:r>
              <a:rPr lang="uz-Cyrl-UZ" sz="2400" dirty="0" smtClean="0"/>
              <a:t>i </a:t>
            </a:r>
            <a:r>
              <a:rPr lang="en-GB" sz="2400" dirty="0" err="1" smtClean="0"/>
              <a:t>asoslab</a:t>
            </a:r>
            <a:r>
              <a:rPr lang="en-GB" sz="2400" dirty="0" smtClean="0"/>
              <a:t> </a:t>
            </a:r>
            <a:r>
              <a:rPr lang="en-GB" sz="2400" dirty="0" err="1" smtClean="0"/>
              <a:t>berdi</a:t>
            </a:r>
            <a:r>
              <a:rPr lang="en-GB" sz="2400" dirty="0" smtClean="0"/>
              <a:t>.</a:t>
            </a:r>
            <a:endParaRPr lang="ru-RU" sz="24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ChangeArrowheads="1"/>
          </p:cNvSpPr>
          <p:nvPr/>
        </p:nvSpPr>
        <p:spPr bwMode="auto">
          <a:xfrm>
            <a:off x="0" y="0"/>
            <a:ext cx="9144000"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ctr"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Paster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tovu</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q</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xolerasini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o’rganish</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jarayonida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sog’lom</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tovuq</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q</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kuchsizlantirilgan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bakteriya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ku</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l</a:t>
            </a:r>
            <a:r>
              <a:rPr kumimoji="0" 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ь</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turasi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yuborilganda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tovuqlarning</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kasallik</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k</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 cha</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l</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n</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masligini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kuzatdi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Xuddi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shu</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ishni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u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kuydirgi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kasalligi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bilan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kasallangan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mollarda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h</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m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qaytardi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ijobiy</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n</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atijalar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olishga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muvaffaq</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bo’ldi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Hayvo</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n</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larni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kuchsizlantirilgan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(42</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43</a:t>
            </a:r>
            <a:r>
              <a:rPr kumimoji="0" lang="uz-Cyrl-UZ" sz="2000" b="0" i="0" u="none" strike="noStrike" cap="none" normalizeH="0" baseline="30000" dirty="0" smtClean="0">
                <a:ln>
                  <a:noFill/>
                </a:ln>
                <a:solidFill>
                  <a:schemeClr val="tx1"/>
                </a:solidFill>
                <a:effectLst/>
                <a:latin typeface="Arial" pitchFamily="34" charset="0"/>
                <a:ea typeface="Times New Roman" pitchFamily="18" charset="0"/>
                <a:cs typeface="Arial" pitchFamily="34" charset="0"/>
              </a:rPr>
              <a:t>0</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S </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harorat</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da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o’stirilgan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kuydirgi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t</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yoqchalari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bila</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n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kasallantiradi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Kuchs</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i</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zlantirilgan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bakteriya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kul</a:t>
            </a:r>
            <a:r>
              <a:rPr kumimoji="0" 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ь</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turasi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bilan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e</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mlaganda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hayvonlarda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kuydirgi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bakteriya</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s</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iga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qar</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sh</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immunitet</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ho</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s</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il</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bo’lishin</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i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aniqladi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Paster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kuydirgi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kasallig</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i</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o’rganib</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la’natlangan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dalalar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sirin</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i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ochdi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en-GB" sz="2000" b="0" i="0" u="none" strike="noStrike" cap="none" normalizeH="0" baseline="0" dirty="0" smtClean="0">
              <a:ln>
                <a:noFill/>
              </a:ln>
              <a:solidFill>
                <a:schemeClr val="tx1"/>
              </a:solidFill>
              <a:effectLst/>
              <a:latin typeface="Arial" pitchFamily="34" charset="0"/>
              <a:cs typeface="Arial" pitchFamily="34" charset="0"/>
            </a:endParaRPr>
          </a:p>
        </p:txBody>
      </p:sp>
      <p:pic>
        <p:nvPicPr>
          <p:cNvPr id="8194" name="Picture 2" descr="C:\Users\Ilxom\Desktop\Alisher\image.jpg"/>
          <p:cNvPicPr>
            <a:picLocks noChangeAspect="1" noChangeArrowheads="1"/>
          </p:cNvPicPr>
          <p:nvPr/>
        </p:nvPicPr>
        <p:blipFill>
          <a:blip r:embed="rId2" cstate="print"/>
          <a:srcRect/>
          <a:stretch>
            <a:fillRect/>
          </a:stretch>
        </p:blipFill>
        <p:spPr bwMode="auto">
          <a:xfrm>
            <a:off x="214282" y="2643182"/>
            <a:ext cx="8572560" cy="392909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Rectangle 1"/>
          <p:cNvSpPr>
            <a:spLocks noChangeArrowheads="1"/>
          </p:cNvSpPr>
          <p:nvPr/>
        </p:nvSpPr>
        <p:spPr bwMode="auto">
          <a:xfrm>
            <a:off x="0" y="0"/>
            <a:ext cx="9144000"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ctr" defTabSz="914400" rtl="0" eaLnBrk="1" fontAlgn="base" latinLnBrk="0" hangingPunct="1">
              <a:lnSpc>
                <a:spcPct val="100000"/>
              </a:lnSpc>
              <a:spcBef>
                <a:spcPct val="0"/>
              </a:spcBef>
              <a:spcAft>
                <a:spcPct val="0"/>
              </a:spcAft>
              <a:buClrTx/>
              <a:buSzTx/>
              <a:buFontTx/>
              <a:buNone/>
              <a:tabLst/>
            </a:pPr>
            <a:r>
              <a:rPr kumimoji="0" lang="uz-Cyrl-UZ"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Paster, Vinogradskiy va boshqalar ishlarining ahamiyati. </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Pasterning qutirish kasalligini o’rganish borasidagi ishlari ham o’ta katta ahamiyatga molikdir. U qutirgan itlar so’lagini mikroskop ostida tadqiq qilganda mikroorganizmlarini ko’rishga muyassar bo’la olmadi. Ammo u kasallikni yuzaga keltiruvchi qutirishni «sababi»-hayvonning bosh va orqa miyasida joylashishini aniqladi. Kasallangan quyon miyasini sekin-asta quritib, kuchsizlantirilgan kasal qo’zg’atuvchini oldi va u bilan hayvonlarni emlab sog’lom hayvonlarni kasallikdan saqlab qolish yo’llarini topdi. Bunday emlashlar, </a:t>
            </a:r>
            <a:r>
              <a:rPr kumimoji="0" lang="uz-Cyrl-UZ"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antirabik </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ya’ni </a:t>
            </a:r>
            <a:r>
              <a:rPr kumimoji="0" lang="uz-Cyrl-UZ"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qutirishga qarshi emlashlar</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deyilib, juda keng ko’lamda qo’llana boshladi. Bu ishlar yangi fan </a:t>
            </a:r>
            <a:r>
              <a:rPr kumimoji="0" lang="uz-Cyrl-UZ"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immunologiya</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ning paydo bo’lishiga asos soldi. Lui Pastsr Fransiya medisina akademiyasiga akademik, Sankt-Peterburg akademiyasiga muxbir a’zo va keyinchalik faxriy akademigi qilib saylandi.</a:t>
            </a:r>
            <a:endParaRPr kumimoji="0" lang="uz-Cyrl-UZ" sz="2000" b="0" i="0" u="none" strike="noStrike" cap="none" normalizeH="0" baseline="0" dirty="0" smtClean="0">
              <a:ln>
                <a:noFill/>
              </a:ln>
              <a:solidFill>
                <a:schemeClr val="tx1"/>
              </a:solidFill>
              <a:effectLst/>
              <a:latin typeface="Arial" pitchFamily="34" charset="0"/>
              <a:cs typeface="Arial" pitchFamily="34" charset="0"/>
            </a:endParaRPr>
          </a:p>
        </p:txBody>
      </p:sp>
      <p:pic>
        <p:nvPicPr>
          <p:cNvPr id="7170" name="Picture 2"/>
          <p:cNvPicPr>
            <a:picLocks noChangeAspect="1" noChangeArrowheads="1"/>
          </p:cNvPicPr>
          <p:nvPr/>
        </p:nvPicPr>
        <p:blipFill>
          <a:blip r:embed="rId2"/>
          <a:srcRect/>
          <a:stretch>
            <a:fillRect/>
          </a:stretch>
        </p:blipFill>
        <p:spPr bwMode="auto">
          <a:xfrm>
            <a:off x="428596" y="3857628"/>
            <a:ext cx="8286808" cy="2780919"/>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Rectangle 1"/>
          <p:cNvSpPr>
            <a:spLocks noChangeArrowheads="1"/>
          </p:cNvSpPr>
          <p:nvPr/>
        </p:nvSpPr>
        <p:spPr bwMode="auto">
          <a:xfrm>
            <a:off x="0" y="0"/>
            <a:ext cx="9144000" cy="532453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ctr"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Parijda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1888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yili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Past</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e</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r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institu</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t</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ochildi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Unda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k</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e</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yincha</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li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k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ko’zga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ko’ringan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mikrobiologlar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ta’li</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m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oldi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Masalan,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Mechnikov</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Vinogradskiy</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Ga</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m</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aleya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Xavkin,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Sklifasovskiy</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boshqalar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shular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jumlasida</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dir.</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450850" algn="ctr" defTabSz="914400" rtl="0" eaLnBrk="0" fontAlgn="base" latinLnBrk="0" hangingPunct="0">
              <a:lnSpc>
                <a:spcPct val="100000"/>
              </a:lnSpc>
              <a:spcBef>
                <a:spcPct val="0"/>
              </a:spcBef>
              <a:spcAft>
                <a:spcPct val="0"/>
              </a:spcAft>
              <a:buClrTx/>
              <a:buSzTx/>
              <a:buFontTx/>
              <a:buNone/>
              <a:tabLst/>
            </a:pP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XIX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asrda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ko’p</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mamlakatlarda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medisina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mikrobiologiyasi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rivojlandi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Medisina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mikrobiologiyasining</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rivojlanishga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nemis</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olimi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Robert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Kox</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(1843-1910)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ko’p</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hissa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qo’shgan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U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sof</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mikroorganizm</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kul</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ь</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turasini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ajratish</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uchun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qattiq</a:t>
            </a:r>
            <a:r>
              <a:rPr kumimoji="0" lang="en-GB"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quyuq</a:t>
            </a:r>
            <a:r>
              <a:rPr kumimoji="0" lang="en-GB"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oz</a:t>
            </a:r>
            <a:r>
              <a:rPr kumimoji="0" lang="uz-Cyrl-UZ"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uq</a:t>
            </a:r>
            <a:r>
              <a:rPr kumimoji="0" lang="en-GB"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 </a:t>
            </a:r>
            <a:r>
              <a:rPr kumimoji="0" lang="en-GB" sz="20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muhitdan</a:t>
            </a:r>
            <a:r>
              <a:rPr kumimoji="0" lang="en-GB"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foydalanish</a:t>
            </a:r>
            <a:r>
              <a:rPr kumimoji="0" lang="uz-Cyrl-UZ"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n</a:t>
            </a:r>
            <a:r>
              <a:rPr kumimoji="0" lang="en-GB" sz="20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taklif</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etdi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Odam</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qoramollarda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sil</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kasalligining</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qo’zg’atuvchisini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vabo</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vibrionini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ajratib</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oldi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Mikroskopik</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usul</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larni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takomillashtirdi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mikrosko</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p</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iyaga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immersion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tizimni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qo’llash</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ni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mikrofotografiyani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kiritdi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450850" algn="ctr" defTabSz="914400" rtl="0" eaLnBrk="0" fontAlgn="base" latinLnBrk="0" hangingPunct="0">
              <a:lnSpc>
                <a:spcPct val="100000"/>
              </a:lnSpc>
              <a:spcBef>
                <a:spcPct val="0"/>
              </a:spcBef>
              <a:spcAft>
                <a:spcPct val="0"/>
              </a:spcAft>
              <a:buClrTx/>
              <a:buSzTx/>
              <a:buFontTx/>
              <a:buNone/>
              <a:tabLst/>
            </a:pP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I. I.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Mechnikov</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(1845</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1916) </a:t>
            </a:r>
            <a:r>
              <a:rPr kumimoji="0" lang="en-GB" sz="20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fa</a:t>
            </a:r>
            <a:r>
              <a:rPr kumimoji="0" lang="uz-Cyrl-UZ"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g</a:t>
            </a:r>
            <a:r>
              <a:rPr kumimoji="0" lang="en-GB" sz="20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ositoz</a:t>
            </a:r>
            <a:r>
              <a:rPr kumimoji="0" lang="en-GB"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va</a:t>
            </a:r>
            <a:r>
              <a:rPr kumimoji="0" lang="en-GB"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uning</a:t>
            </a:r>
            <a:r>
              <a:rPr kumimoji="0" lang="en-GB"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immunitetdagi</a:t>
            </a:r>
            <a:r>
              <a:rPr kumimoji="0" lang="en-GB"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a:t>
            </a:r>
            <a:r>
              <a:rPr kumimoji="0" lang="uz-Cyrl-UZ"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h</a:t>
            </a:r>
            <a:r>
              <a:rPr kumimoji="0" lang="en-GB" sz="20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amiyati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haqida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to’liq</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ta’limo</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yaratdi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CHirituvchi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sut</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kislotali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bij</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g’ishni qo’zg’ovchi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bakteriyalar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orasidagi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antogonizmni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aniqladi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vabo</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kasalligini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aniqlashga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o’z</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xissasini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qo’shdi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Rossiyada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birinchi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bakteriologik</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stansiya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tashkil</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etdi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Uning</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rahbarligida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yirik</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mikrobiologlar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G. N.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Gabrichevskiy</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 M</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B</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e</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zredka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I. G.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Savchenko</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L. A</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Tarasevich</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N. F.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Gamaleya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D. K.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Zabolotniy</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boshqa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olimlar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etishib</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chiqdi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en-GB"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p:cNvSpPr>
            <a:spLocks noChangeArrowheads="1"/>
          </p:cNvSpPr>
          <p:nvPr/>
        </p:nvSpPr>
        <p:spPr bwMode="auto">
          <a:xfrm>
            <a:off x="0" y="0"/>
            <a:ext cx="9144000" cy="4001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endParaRPr kumimoji="0" lang="uz-Cyrl-UZ"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5122" name="Rectangle 2"/>
          <p:cNvSpPr>
            <a:spLocks noChangeArrowheads="1"/>
          </p:cNvSpPr>
          <p:nvPr/>
        </p:nvSpPr>
        <p:spPr bwMode="auto">
          <a:xfrm>
            <a:off x="0" y="0"/>
            <a:ext cx="9144000"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ctr"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SHl</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yo</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zing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Myuns</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kabi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fransuz</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olimlari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nitrif</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i</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kasiya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jarayonini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o’rga</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n</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di</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S. N. Vinogradskiy bu jarayonni chuqur o’rganib «Tuproq mikrobiologiyasi» degan asarni yaratdi, </a:t>
            </a:r>
            <a:r>
              <a:rPr kumimoji="0" lang="uz-Cyrl-UZ"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«Xemosintez» (kimyoviy energiya ishtirokida suv va SO</a:t>
            </a:r>
            <a:r>
              <a:rPr kumimoji="0" lang="uz-Cyrl-UZ" sz="2000" b="1" i="0" u="none" strike="noStrike" cap="none" normalizeH="0" baseline="-30000" dirty="0" smtClean="0">
                <a:ln>
                  <a:noFill/>
                </a:ln>
                <a:solidFill>
                  <a:schemeClr val="tx1"/>
                </a:solidFill>
                <a:effectLst/>
                <a:latin typeface="Arial" pitchFamily="34" charset="0"/>
                <a:ea typeface="Times New Roman" pitchFamily="18" charset="0"/>
                <a:cs typeface="Arial" pitchFamily="34" charset="0"/>
              </a:rPr>
              <a:t>2</a:t>
            </a:r>
            <a:r>
              <a:rPr kumimoji="0" lang="uz-Cyrl-UZ"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dan organik moddalar hosil bo’lishi)</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jarayonini ochish sharafiga muyassar bo’ldi. </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U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xemosintez</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jarayonini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nitrifikatorlar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oltingugurt</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t</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e</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bakt</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e</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r</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i</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yalar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misolida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aniq</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ko’rsatib</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berdi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Tuproqda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erkin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holda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yashovchi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anaerob</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bakteriya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klostridium</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past</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e</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rianum</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sellyuloza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parchalovchi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bakteriyalarni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ham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Vinogradskiy</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topdi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u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ko’pgina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mikrobiologik</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usul</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yaratdi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450850" algn="ctr"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Nemis olimi </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M</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Beyerink</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t</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uproqda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uchraydigan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erkin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azot</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o’zlashtiruvchi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bakteriyalardan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azotobakterni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aniqladi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G. Gel</a:t>
            </a:r>
            <a:r>
              <a:rPr kumimoji="0" 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ь</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rigel</a:t>
            </a:r>
            <a:r>
              <a:rPr kumimoji="0" 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ь</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G.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Vil</a:t>
            </a:r>
            <a:r>
              <a:rPr kumimoji="0" 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ь</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f</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or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tuproq</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mikrobiologiyasi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ustida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ish</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olib</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borib</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dukkakli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o’simliklarning</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azot</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o’zlashtirishi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ular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ildizidagi</a:t>
            </a:r>
            <a:r>
              <a:rPr kumimoji="0" lang="en-GB"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tugunaklarga</a:t>
            </a:r>
            <a:r>
              <a:rPr kumimoji="0" lang="en-GB"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bo</a:t>
            </a:r>
            <a:r>
              <a:rPr kumimoji="0" lang="uz-Cyrl-UZ"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g’</a:t>
            </a:r>
            <a:r>
              <a:rPr kumimoji="0" lang="en-GB" sz="20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liq</a:t>
            </a:r>
            <a:r>
              <a:rPr kumimoji="0" lang="en-GB"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ekanligini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ko’rsatib</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berishdi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en-GB"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5123" name="Rectangle 3"/>
          <p:cNvSpPr>
            <a:spLocks noChangeArrowheads="1"/>
          </p:cNvSpPr>
          <p:nvPr/>
        </p:nvSpPr>
        <p:spPr bwMode="auto">
          <a:xfrm>
            <a:off x="0" y="3786190"/>
            <a:ext cx="9144000" cy="163121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ctr"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Sekin-asta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to’</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p</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langan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manba</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ayniqsa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nafas</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olish</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bijg’ish</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jarayonlari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x</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imizm</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i</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an</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iq</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lash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ishlari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mikrobiologiya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rivojlanishidagi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uchinchi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davr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GB" sz="20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mikrobiologiyaning</a:t>
            </a:r>
            <a:r>
              <a:rPr kumimoji="0" lang="en-GB"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bio</a:t>
            </a:r>
            <a:r>
              <a:rPr kumimoji="0" lang="uz-Cyrl-UZ"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kimyo </a:t>
            </a:r>
            <a:r>
              <a:rPr kumimoji="0" lang="en-GB"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y</a:t>
            </a:r>
            <a:r>
              <a:rPr kumimoji="0" lang="uz-Cyrl-UZ"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o’</a:t>
            </a:r>
            <a:r>
              <a:rPr kumimoji="0" lang="en-GB" sz="20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nalishi</a:t>
            </a:r>
            <a:r>
              <a:rPr kumimoji="0" lang="en-GB"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ga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turtki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bo’ldi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Bu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borada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S. P.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Kostichev</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V. S.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Butkevich</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V. N.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SHaposhnikov</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N. D.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Ierusalimskiylarni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ishlari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alohida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ahamiyatga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ega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en-GB"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Rectangle 1"/>
          <p:cNvSpPr>
            <a:spLocks noChangeArrowheads="1"/>
          </p:cNvSpPr>
          <p:nvPr/>
        </p:nvSpPr>
        <p:spPr bwMode="auto">
          <a:xfrm>
            <a:off x="0" y="0"/>
            <a:ext cx="9144000" cy="440120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ctr"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B. L.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Isachenko</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E. N.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Mishustin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N. M.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Lazerevlar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tuproq</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rizosferadagi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t</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urli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xil</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mikroorganizmlarning</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faol</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ligini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aniqlashda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N. N.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Xudyakov</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N. G.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Xolodniy</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V. S.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Butkevich</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N. A.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Krasil</a:t>
            </a:r>
            <a:r>
              <a:rPr kumimoji="0" 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ь</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nikov</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E. F.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Berezova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YA. N.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Xudyakov</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boshqalarning</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ishlari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muhim</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ahamiyatga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egadir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450850" algn="ctr" defTabSz="914400" rtl="0" eaLnBrk="0" fontAlgn="base" latinLnBrk="0" hangingPunct="0">
              <a:lnSpc>
                <a:spcPct val="100000"/>
              </a:lnSpc>
              <a:spcBef>
                <a:spcPct val="0"/>
              </a:spcBef>
              <a:spcAft>
                <a:spcPct val="0"/>
              </a:spcAft>
              <a:buClrTx/>
              <a:buSzTx/>
              <a:buFontTx/>
              <a:buNone/>
              <a:tabLst/>
            </a:pP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B. F.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Perfil</a:t>
            </a:r>
            <a:r>
              <a:rPr kumimoji="0" 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ь</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ev</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D. R.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Gabellar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keyingi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vaqtda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mikrobiologiya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texnikasini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rivojlantiri</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shga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o’z</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hissalarni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qo’shgan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olimlardir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Ular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yaratgan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kapillyar</a:t>
            </a:r>
            <a:r>
              <a:rPr kumimoji="0" lang="en-GB"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mikroskopiya</a:t>
            </a:r>
            <a:r>
              <a:rPr kumimoji="0" lang="en-GB"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usul</a:t>
            </a:r>
            <a:r>
              <a:rPr kumimoji="0" lang="en-GB" sz="20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cho’kindilarda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uchraydigan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yirtqich</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bakteriyalarni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topishga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yordam</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berdi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450850" algn="ctr" defTabSz="914400" rtl="0" eaLnBrk="0" fontAlgn="base" latinLnBrk="0" hangingPunct="0">
              <a:lnSpc>
                <a:spcPct val="100000"/>
              </a:lnSpc>
              <a:spcBef>
                <a:spcPct val="0"/>
              </a:spcBef>
              <a:spcAft>
                <a:spcPct val="0"/>
              </a:spcAft>
              <a:buClrTx/>
              <a:buSzTx/>
              <a:buFontTx/>
              <a:buNone/>
              <a:tabLst/>
            </a:pP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O’tgan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asrning</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oxiridan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bo</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sh</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lab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mikrobiologiyaning</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bir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tormog’i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bo’lgan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suv</a:t>
            </a:r>
            <a:r>
              <a:rPr kumimoji="0" lang="en-GB"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va</a:t>
            </a:r>
            <a:r>
              <a:rPr kumimoji="0" lang="en-GB"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geologiya</a:t>
            </a:r>
            <a:r>
              <a:rPr kumimoji="0" lang="en-GB"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mikrobiologiyasi</a:t>
            </a:r>
            <a:r>
              <a:rPr kumimoji="0" lang="en-GB"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rivoj</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topa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boshladi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G. A.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Nadson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B. L</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Isachenko</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M. A.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Egunov</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V</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O.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Tauson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V</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S.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Butkevich</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E</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Kriss</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 S.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Razumov</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boshqalar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bu</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tormoqni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rivojlanishiga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katta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hissa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qo’shdilar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G. A.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Nadson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uning</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shog</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rd</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i </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G. S.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Fillipov</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1925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yilda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achitqi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zamburug’lariga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turli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nurlar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ta’sir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etib</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ulardan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mutantlar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oldi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en-GB"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 name="Rectangle 1"/>
          <p:cNvSpPr>
            <a:spLocks noChangeArrowheads="1"/>
          </p:cNvSpPr>
          <p:nvPr/>
        </p:nvSpPr>
        <p:spPr bwMode="auto">
          <a:xfrm>
            <a:off x="0" y="0"/>
            <a:ext cx="9144000"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ctr"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Mikrobiologiyadagi ana shunday katta kashfiyotlar </a:t>
            </a:r>
            <a:r>
              <a:rPr kumimoji="0" lang="en-GB" sz="2000" b="1" i="0" u="none" strike="noStrike" cap="none" normalizeH="0" baseline="0" smtClean="0">
                <a:ln>
                  <a:noFill/>
                </a:ln>
                <a:solidFill>
                  <a:schemeClr val="tx1"/>
                </a:solidFill>
                <a:effectLst/>
                <a:latin typeface="Arial" pitchFamily="34" charset="0"/>
                <a:ea typeface="Times New Roman" pitchFamily="18" charset="0"/>
                <a:cs typeface="Arial" pitchFamily="34" charset="0"/>
              </a:rPr>
              <a:t>mikroskopik texnikaning ri</a:t>
            </a:r>
            <a:r>
              <a:rPr kumimoji="0" lang="uz-Cyrl-UZ" sz="2000" b="1" i="0" u="none" strike="noStrike" cap="none" normalizeH="0" baseline="0" smtClean="0">
                <a:ln>
                  <a:noFill/>
                </a:ln>
                <a:solidFill>
                  <a:schemeClr val="tx1"/>
                </a:solidFill>
                <a:effectLst/>
                <a:latin typeface="Arial" pitchFamily="34" charset="0"/>
                <a:ea typeface="Times New Roman" pitchFamily="18" charset="0"/>
                <a:cs typeface="Arial" pitchFamily="34" charset="0"/>
              </a:rPr>
              <a:t>v</a:t>
            </a:r>
            <a:r>
              <a:rPr kumimoji="0" lang="en-GB" sz="2000" b="1" i="0" u="none" strike="noStrike" cap="none" normalizeH="0" baseline="0" smtClean="0">
                <a:ln>
                  <a:noFill/>
                </a:ln>
                <a:solidFill>
                  <a:schemeClr val="tx1"/>
                </a:solidFill>
                <a:effectLst/>
                <a:latin typeface="Arial" pitchFamily="34" charset="0"/>
                <a:ea typeface="Times New Roman" pitchFamily="18" charset="0"/>
                <a:cs typeface="Arial" pitchFamily="34" charset="0"/>
              </a:rPr>
              <a:t>oj topishi </a:t>
            </a:r>
            <a:r>
              <a:rPr kumimoji="0" lang="en-GB"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bilan chambarchas bog’liqdir. 1873  yilda Ernest Abbe mikroskoplar uchun linza</a:t>
            </a: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l</a:t>
            </a:r>
            <a:r>
              <a:rPr kumimoji="0" lang="en-GB"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ar tizimini takomillashtirdi. 1903  yilda </a:t>
            </a: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Z</a:t>
            </a:r>
            <a:r>
              <a:rPr kumimoji="0" lang="en-GB"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ide</a:t>
            </a: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n</a:t>
            </a:r>
            <a:r>
              <a:rPr kumimoji="0" lang="en-GB"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topf va Jigmondi ul</a:t>
            </a:r>
            <a:r>
              <a:rPr kumimoji="0" lang="ru-RU"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ь</a:t>
            </a:r>
            <a:r>
              <a:rPr kumimoji="0" lang="en-GB"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tramikroskopni, 1908  yilda A. Keller va Zidentopf birinchi lyuminessent mikroskopni kashf etdilar. </a:t>
            </a: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N</a:t>
            </a:r>
            <a:r>
              <a:rPr kumimoji="0" lang="en-GB"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ihoyat </a:t>
            </a:r>
            <a:r>
              <a:rPr kumimoji="0" lang="en-GB" sz="2000" b="1" i="0" u="none" strike="noStrike" cap="none" normalizeH="0" baseline="0" smtClean="0">
                <a:ln>
                  <a:noFill/>
                </a:ln>
                <a:solidFill>
                  <a:schemeClr val="tx1"/>
                </a:solidFill>
                <a:effectLst/>
                <a:latin typeface="Arial" pitchFamily="34" charset="0"/>
                <a:ea typeface="Times New Roman" pitchFamily="18" charset="0"/>
                <a:cs typeface="Arial" pitchFamily="34" charset="0"/>
              </a:rPr>
              <a:t>1928</a:t>
            </a:r>
            <a:r>
              <a:rPr kumimoji="0" lang="uz-Cyrl-UZ" sz="2000" b="1" i="0" u="none" strike="noStrike" cap="none" normalizeH="0" baseline="0" smtClean="0">
                <a:ln>
                  <a:noFill/>
                </a:ln>
                <a:solidFill>
                  <a:schemeClr val="tx1"/>
                </a:solidFill>
                <a:effectLst/>
                <a:latin typeface="Arial" pitchFamily="34" charset="0"/>
                <a:ea typeface="Times New Roman" pitchFamily="18" charset="0"/>
                <a:cs typeface="Arial" pitchFamily="34" charset="0"/>
              </a:rPr>
              <a:t>-</a:t>
            </a:r>
            <a:r>
              <a:rPr kumimoji="0" lang="en-GB" sz="2000" b="1" i="0" u="none" strike="noStrike" cap="none" normalizeH="0" baseline="0" smtClean="0">
                <a:ln>
                  <a:noFill/>
                </a:ln>
                <a:solidFill>
                  <a:schemeClr val="tx1"/>
                </a:solidFill>
                <a:effectLst/>
                <a:latin typeface="Arial" pitchFamily="34" charset="0"/>
                <a:ea typeface="Times New Roman" pitchFamily="18" charset="0"/>
                <a:cs typeface="Arial" pitchFamily="34" charset="0"/>
              </a:rPr>
              <a:t>1931 y</a:t>
            </a:r>
            <a:r>
              <a:rPr kumimoji="0" lang="uz-Cyrl-UZ" sz="2000" b="1" i="0" u="none" strike="noStrike" cap="none" normalizeH="0" baseline="0" smtClean="0">
                <a:ln>
                  <a:noFill/>
                </a:ln>
                <a:solidFill>
                  <a:schemeClr val="tx1"/>
                </a:solidFill>
                <a:effectLst/>
                <a:latin typeface="Arial" pitchFamily="34" charset="0"/>
                <a:ea typeface="Times New Roman" pitchFamily="18" charset="0"/>
                <a:cs typeface="Arial" pitchFamily="34" charset="0"/>
              </a:rPr>
              <a:t>i</a:t>
            </a:r>
            <a:r>
              <a:rPr kumimoji="0" lang="en-GB" sz="2000" b="1" i="0" u="none" strike="noStrike" cap="none" normalizeH="0" baseline="0" smtClean="0">
                <a:ln>
                  <a:noFill/>
                </a:ln>
                <a:solidFill>
                  <a:schemeClr val="tx1"/>
                </a:solidFill>
                <a:effectLst/>
                <a:latin typeface="Arial" pitchFamily="34" charset="0"/>
                <a:ea typeface="Times New Roman" pitchFamily="18" charset="0"/>
                <a:cs typeface="Arial" pitchFamily="34" charset="0"/>
              </a:rPr>
              <a:t>llarda birinchi </a:t>
            </a:r>
            <a:r>
              <a:rPr kumimoji="0" lang="uz-Cyrl-UZ" sz="2000" b="1" i="0" u="none" strike="noStrike" cap="none" normalizeH="0" baseline="0" smtClean="0">
                <a:ln>
                  <a:noFill/>
                </a:ln>
                <a:solidFill>
                  <a:schemeClr val="tx1"/>
                </a:solidFill>
                <a:effectLst/>
                <a:latin typeface="Arial" pitchFamily="34" charset="0"/>
                <a:ea typeface="Times New Roman" pitchFamily="18" charset="0"/>
                <a:cs typeface="Arial" pitchFamily="34" charset="0"/>
              </a:rPr>
              <a:t>e</a:t>
            </a:r>
            <a:r>
              <a:rPr kumimoji="0" lang="en-GB" sz="2000" b="1" i="0" u="none" strike="noStrike" cap="none" normalizeH="0" baseline="0" smtClean="0">
                <a:ln>
                  <a:noFill/>
                </a:ln>
                <a:solidFill>
                  <a:schemeClr val="tx1"/>
                </a:solidFill>
                <a:effectLst/>
                <a:latin typeface="Arial" pitchFamily="34" charset="0"/>
                <a:ea typeface="Times New Roman" pitchFamily="18" charset="0"/>
                <a:cs typeface="Arial" pitchFamily="34" charset="0"/>
              </a:rPr>
              <a:t>lektron mikroskop yaratildi.</a:t>
            </a:r>
            <a:r>
              <a:rPr kumimoji="0" lang="en-GB"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El</a:t>
            </a: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e</a:t>
            </a:r>
            <a:r>
              <a:rPr kumimoji="0" lang="en-GB"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ktron mikroskopda 0,02 nm dan to 7 A gacha va u</a:t>
            </a: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n</a:t>
            </a:r>
            <a:r>
              <a:rPr kumimoji="0" lang="en-GB"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dan ham mayda o’lchamli buyumlarni ko’rish mumkin bo’ldi. 1934 yili F. Sernike fazo-kontrast </a:t>
            </a: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tamoil</a:t>
            </a:r>
            <a:r>
              <a:rPr kumimoji="0" lang="en-GB"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ini takomillashtirdi.</a:t>
            </a:r>
            <a:endParaRPr kumimoji="0" lang="en-GB" sz="2000" b="0" i="0" u="none" strike="noStrike" cap="none" normalizeH="0" baseline="0" smtClean="0">
              <a:ln>
                <a:noFill/>
              </a:ln>
              <a:solidFill>
                <a:schemeClr val="tx1"/>
              </a:solidFill>
              <a:effectLst/>
              <a:latin typeface="Arial" pitchFamily="34" charset="0"/>
              <a:cs typeface="Arial" pitchFamily="34" charset="0"/>
            </a:endParaRPr>
          </a:p>
        </p:txBody>
      </p:sp>
      <p:pic>
        <p:nvPicPr>
          <p:cNvPr id="3074" name="Picture 2" descr="C:\Users\Ilxom\Desktop\Новая папка (2)\257908979_200939.jpg"/>
          <p:cNvPicPr>
            <a:picLocks noChangeAspect="1" noChangeArrowheads="1"/>
          </p:cNvPicPr>
          <p:nvPr/>
        </p:nvPicPr>
        <p:blipFill>
          <a:blip r:embed="rId2"/>
          <a:srcRect/>
          <a:stretch>
            <a:fillRect/>
          </a:stretch>
        </p:blipFill>
        <p:spPr bwMode="auto">
          <a:xfrm>
            <a:off x="428596" y="2786058"/>
            <a:ext cx="8286808" cy="3714776"/>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1" descr="C:\Users\Ilxom\Desktop\Новая папка (2)\257119560_97067.jpg"/>
          <p:cNvPicPr>
            <a:picLocks noChangeAspect="1" noChangeArrowheads="1"/>
          </p:cNvPicPr>
          <p:nvPr/>
        </p:nvPicPr>
        <p:blipFill>
          <a:blip r:embed="rId2"/>
          <a:srcRect/>
          <a:stretch>
            <a:fillRect/>
          </a:stretch>
        </p:blipFill>
        <p:spPr bwMode="auto">
          <a:xfrm>
            <a:off x="428597" y="285728"/>
            <a:ext cx="4191031" cy="3143272"/>
          </a:xfrm>
          <a:prstGeom prst="rect">
            <a:avLst/>
          </a:prstGeom>
          <a:noFill/>
        </p:spPr>
      </p:pic>
      <p:pic>
        <p:nvPicPr>
          <p:cNvPr id="2050" name="Picture 2" descr="C:\Users\Ilxom\Desktop\Новая папка (2)\257012381_96262.jpg"/>
          <p:cNvPicPr>
            <a:picLocks noChangeAspect="1" noChangeArrowheads="1"/>
          </p:cNvPicPr>
          <p:nvPr/>
        </p:nvPicPr>
        <p:blipFill>
          <a:blip r:embed="rId3"/>
          <a:srcRect/>
          <a:stretch>
            <a:fillRect/>
          </a:stretch>
        </p:blipFill>
        <p:spPr bwMode="auto">
          <a:xfrm>
            <a:off x="4643438" y="3232569"/>
            <a:ext cx="4500562" cy="3375422"/>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1"/>
          <p:cNvSpPr>
            <a:spLocks noChangeArrowheads="1"/>
          </p:cNvSpPr>
          <p:nvPr/>
        </p:nvSpPr>
        <p:spPr bwMode="auto">
          <a:xfrm>
            <a:off x="0" y="0"/>
            <a:ext cx="9144000" cy="470898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Mamlakatimizda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mikrobiolog</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i</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yaning</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rivojlanishi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uchun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qulay</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sharoit</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mavjudligi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tufayli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uning</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nazariy</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amaliy</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masalalari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bilan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bog’liq</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bo’lgan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sohalari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oziq-ovqat</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sanoati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konserva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sanoati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sut</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mahsulotlar</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i</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ni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qayta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ishlash</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sanoati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pivo</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pishirish</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sanoati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turli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ami</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n</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okislotalar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oqsillar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antibiotiklar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vitaminlar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ishlab</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chiqarish</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s</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n</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oatlari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yanada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rivoj</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topmoqda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O’zbekiston</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Fanlar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Akademiyasining</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mikrobiologiya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botanika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institutlarining</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xodimlari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akademik</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 M.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Muzafarov</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M. I.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Mavloni</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y</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 G’.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Xolmurodov</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S. A.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Askarova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professorlar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I. J.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Jumaniyozov</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Q. D.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Davronov</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S. S.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Ramazonova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S. M.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Xojiboeva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J.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Safiyazov</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J.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Qutliev</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 S.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Rasulov</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X</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O</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Berdiqulov</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R. SH</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oyo</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qubov</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J.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Toshpo’latov</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Z. A</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hmedova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boshqalar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fan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rivojiga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katta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xissa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qo’</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shib</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kelmoqdalar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Mirzo</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Ulug’bek</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nomidagi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Toshk</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e</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nt</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davlat</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u</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n</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iversitetidagi</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olimlar</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O. G</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YOlkina</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K</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GB"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YU. </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Musaev, F. G. Axmedova, YA. F. Nizametdinova, M. L. Mansurova, I. A. Muzafarova, Toshkent texnika universitetida S. X. Abdurazzoqova,  SH. I. Hakimova,  M. Kil  va boshqalar mikrobiologiya fanining rivojlanishida o’z xissalarini qo’shib kelmoqdalar.</a:t>
            </a:r>
            <a:endParaRPr kumimoji="0" lang="uz-Cyrl-UZ"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theme/theme1.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55</TotalTime>
  <Words>2035</Words>
  <Application>Microsoft Office PowerPoint</Application>
  <PresentationFormat>Экран (4:3)</PresentationFormat>
  <Paragraphs>26</Paragraphs>
  <Slides>15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15</vt:i4>
      </vt:variant>
    </vt:vector>
  </HeadingPairs>
  <TitlesOfParts>
    <vt:vector size="16" baseType="lpstr">
      <vt:lpstr>Воздушный поток</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Ilxom</dc:creator>
  <cp:lastModifiedBy>Пользователь</cp:lastModifiedBy>
  <cp:revision>8</cp:revision>
  <dcterms:created xsi:type="dcterms:W3CDTF">2019-04-01T04:05:06Z</dcterms:created>
  <dcterms:modified xsi:type="dcterms:W3CDTF">2019-04-13T04:34:44Z</dcterms:modified>
</cp:coreProperties>
</file>